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9" r:id="rId2"/>
    <p:sldId id="275" r:id="rId3"/>
    <p:sldId id="366" r:id="rId4"/>
    <p:sldId id="365" r:id="rId5"/>
    <p:sldId id="382" r:id="rId6"/>
    <p:sldId id="341" r:id="rId7"/>
    <p:sldId id="387" r:id="rId8"/>
    <p:sldId id="391" r:id="rId9"/>
    <p:sldId id="392" r:id="rId10"/>
    <p:sldId id="393" r:id="rId11"/>
    <p:sldId id="388" r:id="rId12"/>
    <p:sldId id="389" r:id="rId13"/>
    <p:sldId id="390" r:id="rId14"/>
    <p:sldId id="383" r:id="rId15"/>
    <p:sldId id="326" r:id="rId16"/>
    <p:sldId id="325" r:id="rId17"/>
    <p:sldId id="385" r:id="rId18"/>
    <p:sldId id="386" r:id="rId19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10343"/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3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8CFFB37-2252-43B6-B9A8-6D4A0BA00845}" type="datetimeFigureOut">
              <a:rPr lang="en-US"/>
              <a:pPr>
                <a:defRPr/>
              </a:pPr>
              <a:t>7/15/2010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1567605-73CE-4556-B73D-DADD780CDD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 txBox="1">
            <a:spLocks noGrp="1" noChangeArrowheads="1"/>
          </p:cNvSpPr>
          <p:nvPr/>
        </p:nvSpPr>
        <p:spPr bwMode="auto">
          <a:xfrm>
            <a:off x="3884613" y="8831263"/>
            <a:ext cx="29718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25" tIns="45262" rIns="90525" bIns="45262" anchor="b"/>
          <a:lstStyle/>
          <a:p>
            <a:pPr algn="r" defTabSz="906463"/>
            <a:fld id="{990414C2-A1FE-47D1-8C45-4B5947D90B67}" type="slidenum">
              <a:rPr lang="en-US" sz="1200"/>
              <a:pPr algn="r" defTabSz="906463"/>
              <a:t>1</a:t>
            </a:fld>
            <a:endParaRPr lang="en-US" sz="120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03313" y="695325"/>
            <a:ext cx="4652962" cy="34893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416425"/>
            <a:ext cx="5486400" cy="4184650"/>
          </a:xfrm>
          <a:noFill/>
        </p:spPr>
        <p:txBody>
          <a:bodyPr wrap="square" lIns="90525" tIns="45262" rIns="90525" bIns="45262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1524000"/>
          </a:xfrm>
          <a:prstGeom prst="rect">
            <a:avLst/>
          </a:prstGeom>
          <a:solidFill>
            <a:srgbClr val="070C3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924175"/>
            <a:ext cx="23622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6559550"/>
            <a:ext cx="9144000" cy="304800"/>
          </a:xfrm>
          <a:prstGeom prst="rect">
            <a:avLst/>
          </a:prstGeom>
          <a:solidFill>
            <a:srgbClr val="FFB91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pic>
        <p:nvPicPr>
          <p:cNvPr id="7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6230938"/>
            <a:ext cx="3395663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-138113" y="4191000"/>
            <a:ext cx="5486401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pic>
        <p:nvPicPr>
          <p:cNvPr id="9" name="Picture 29" descr="New_Parker_A_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1813" y="2909888"/>
            <a:ext cx="46291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676400"/>
            <a:ext cx="8458200" cy="1143000"/>
          </a:xfrm>
        </p:spPr>
        <p:txBody>
          <a:bodyPr/>
          <a:lstStyle>
            <a:lvl1pPr marL="0" indent="0">
              <a:buFont typeface="Times" pitchFamily="18" charset="0"/>
              <a:buNone/>
              <a:defRPr sz="2000" b="1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228600"/>
            <a:ext cx="8458200" cy="12954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0850" y="304800"/>
            <a:ext cx="211455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19125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4582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76400"/>
            <a:ext cx="40005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676400"/>
            <a:ext cx="40005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304800"/>
            <a:ext cx="84582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76400"/>
            <a:ext cx="40005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10100" y="1676400"/>
            <a:ext cx="40005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810000"/>
            <a:ext cx="40005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10100" y="3810000"/>
            <a:ext cx="40005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4582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0005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10100" y="1676400"/>
            <a:ext cx="40005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10100" y="3810000"/>
            <a:ext cx="40005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52400" y="990600"/>
            <a:ext cx="8839200" cy="5486400"/>
          </a:xfrm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6868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5410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0005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676400"/>
            <a:ext cx="40005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152400"/>
            <a:ext cx="8839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990600"/>
            <a:ext cx="8839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66675" y="6638925"/>
            <a:ext cx="12350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18288" bIns="18288"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>
                <a:latin typeface="+mn-lt"/>
              </a:rPr>
              <a:t>6/15/2007</a:t>
            </a:r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3095625" y="6591300"/>
            <a:ext cx="347027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18288" bIns="18288"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>
                <a:latin typeface="+mn-lt"/>
              </a:rPr>
              <a:t>Proprietary (Title Page Rights Apply)</a:t>
            </a:r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8174038" y="6638925"/>
            <a:ext cx="939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18288" bIns="18288"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3B5C156D-9925-4DB6-B381-FED00DF5BAFC}" type="slidenum">
              <a:rPr lang="en-US" sz="9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latin typeface="+mn-lt"/>
            </a:endParaRPr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6553200"/>
            <a:ext cx="9144000" cy="304800"/>
          </a:xfrm>
          <a:prstGeom prst="rect">
            <a:avLst/>
          </a:prstGeom>
          <a:solidFill>
            <a:srgbClr val="FFB91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latin typeface="+mn-lt"/>
              </a:rPr>
              <a:t>PARKER PROPRIETARY INFORMATION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latin typeface="+mn-lt"/>
              </a:rPr>
              <a:t>Use or disclosure of data contained on this sheet is subject to the restrictions on the title page of this presentation.</a:t>
            </a:r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47625" y="6570663"/>
            <a:ext cx="790575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fld id="{D0131400-2244-47A6-AB28-BF459D95B68B}" type="slidenum">
              <a:rPr lang="en-US" sz="1200" b="1">
                <a:latin typeface="+mn-lt"/>
              </a:rPr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t>‹#›</a:t>
            </a:fld>
            <a:endParaRPr lang="en-US" sz="1200" b="1" dirty="0">
              <a:latin typeface="+mn-lt"/>
            </a:endParaRPr>
          </a:p>
        </p:txBody>
      </p:sp>
      <p:pic>
        <p:nvPicPr>
          <p:cNvPr id="1033" name="Picture 29" descr="New_Parker_A_logo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696200" y="6573838"/>
            <a:ext cx="1295400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  <p:sldLayoutId id="2147483794" r:id="rId13"/>
    <p:sldLayoutId id="2147483795" r:id="rId14"/>
    <p:sldLayoutId id="2147483796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70C3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70C3C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70C3C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70C3C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70C3C"/>
          </a:solidFill>
          <a:latin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70C3C"/>
          </a:solidFill>
          <a:latin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70C3C"/>
          </a:solidFill>
          <a:latin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70C3C"/>
          </a:solidFill>
          <a:latin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70C3C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Times" pitchFamily="18" charset="0"/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imes" pitchFamily="18" charset="0"/>
        <a:buChar char="•"/>
        <a:defRPr sz="2000">
          <a:solidFill>
            <a:schemeClr val="accent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Times" pitchFamily="18" charset="0"/>
        <a:buChar char="•"/>
        <a:defRPr sz="2400">
          <a:solidFill>
            <a:schemeClr val="accent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" pitchFamily="18" charset="0"/>
        <a:buChar char="•"/>
        <a:defRPr sz="2000">
          <a:solidFill>
            <a:schemeClr val="accent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" pitchFamily="18" charset="0"/>
        <a:buChar char="•"/>
        <a:defRPr sz="2000">
          <a:solidFill>
            <a:schemeClr val="accent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Times" pitchFamily="18" charset="0"/>
        <a:buChar char="•"/>
        <a:defRPr sz="1400">
          <a:solidFill>
            <a:schemeClr val="accent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Times" pitchFamily="18" charset="0"/>
        <a:buChar char="•"/>
        <a:defRPr sz="1400">
          <a:solidFill>
            <a:schemeClr val="accent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Times" pitchFamily="18" charset="0"/>
        <a:buChar char="•"/>
        <a:defRPr sz="1400">
          <a:solidFill>
            <a:schemeClr val="accent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Times" pitchFamily="18" charset="0"/>
        <a:buChar char="•"/>
        <a:defRPr sz="1400">
          <a:solidFill>
            <a:schemeClr val="accent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457200" y="1905000"/>
            <a:ext cx="81534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>
                <a:solidFill>
                  <a:srgbClr val="003366"/>
                </a:solidFill>
              </a:rPr>
              <a:t> </a:t>
            </a:r>
          </a:p>
          <a:p>
            <a:pPr algn="ctr"/>
            <a:r>
              <a:rPr lang="en-US" sz="3200" b="1">
                <a:solidFill>
                  <a:srgbClr val="003366"/>
                </a:solidFill>
              </a:rPr>
              <a:t>WBDDS Single Point Failure SRR</a:t>
            </a:r>
            <a:br>
              <a:rPr lang="en-US" sz="3200" b="1">
                <a:solidFill>
                  <a:srgbClr val="003366"/>
                </a:solidFill>
              </a:rPr>
            </a:br>
            <a:endParaRPr lang="en-US" sz="3200" b="1">
              <a:solidFill>
                <a:srgbClr val="003366"/>
              </a:solidFill>
            </a:endParaRPr>
          </a:p>
          <a:p>
            <a:pPr algn="ctr"/>
            <a:endParaRPr lang="en-US" sz="2800" b="1">
              <a:solidFill>
                <a:srgbClr val="003366"/>
              </a:solidFill>
            </a:endParaRPr>
          </a:p>
          <a:p>
            <a:pPr algn="ctr"/>
            <a:endParaRPr lang="en-US" sz="2800" b="1">
              <a:solidFill>
                <a:srgbClr val="003366"/>
              </a:solidFill>
            </a:endParaRPr>
          </a:p>
          <a:p>
            <a:pPr algn="ctr"/>
            <a:endParaRPr lang="en-US" sz="2800" b="1">
              <a:solidFill>
                <a:srgbClr val="003366"/>
              </a:solidFill>
            </a:endParaRPr>
          </a:p>
          <a:p>
            <a:pPr algn="ctr"/>
            <a:r>
              <a:rPr lang="en-US" sz="2800" b="1">
                <a:solidFill>
                  <a:srgbClr val="003366"/>
                </a:solidFill>
              </a:rPr>
              <a:t>P8A Weapons Bay Door Drive System</a:t>
            </a:r>
            <a:r>
              <a:rPr lang="en-US" sz="3200" b="1">
                <a:solidFill>
                  <a:srgbClr val="003366"/>
                </a:solidFill>
              </a:rPr>
              <a:t/>
            </a:r>
            <a:br>
              <a:rPr lang="en-US" sz="3200" b="1">
                <a:solidFill>
                  <a:srgbClr val="003366"/>
                </a:solidFill>
              </a:rPr>
            </a:br>
            <a:endParaRPr lang="en-US" sz="3200" b="1">
              <a:solidFill>
                <a:srgbClr val="003366"/>
              </a:solidFill>
            </a:endParaRPr>
          </a:p>
          <a:p>
            <a:pPr algn="ctr"/>
            <a:r>
              <a:rPr lang="en-US" sz="2400" b="1">
                <a:solidFill>
                  <a:srgbClr val="003366"/>
                </a:solidFill>
              </a:rPr>
              <a:t>7-14-10</a:t>
            </a:r>
          </a:p>
        </p:txBody>
      </p:sp>
      <p:pic>
        <p:nvPicPr>
          <p:cNvPr id="307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5181600"/>
            <a:ext cx="1773238" cy="114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839200" cy="533400"/>
          </a:xfrm>
        </p:spPr>
        <p:txBody>
          <a:bodyPr/>
          <a:lstStyle/>
          <a:p>
            <a:r>
              <a:rPr lang="en-US" dirty="0" smtClean="0"/>
              <a:t>Overspeed Brake Key Parameters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228600" y="685800"/>
            <a:ext cx="86868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sz="1600" kern="0" dirty="0" smtClean="0">
                <a:latin typeface="+mn-lt"/>
              </a:rPr>
              <a:t>Limit Brake Transient Holding Load: XXX in-lbf (Based on ATP test data)</a:t>
            </a:r>
          </a:p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sz="1600" kern="0" dirty="0" smtClean="0">
                <a:latin typeface="+mn-lt"/>
              </a:rPr>
              <a:t>NDD Brake Holding Load: 1.15(XXX) = 3560</a:t>
            </a:r>
            <a:r>
              <a:rPr lang="en-US" sz="1600" kern="0" dirty="0" smtClean="0"/>
              <a:t> in-lbf (Current driveline requirement)</a:t>
            </a:r>
            <a:endParaRPr lang="en-US" sz="1600" kern="0" dirty="0" smtClean="0">
              <a:latin typeface="+mn-lt"/>
            </a:endParaRPr>
          </a:p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sz="1600" kern="0" dirty="0" smtClean="0">
                <a:latin typeface="+mn-lt"/>
              </a:rPr>
              <a:t>Ultimate Holding Load: 1.5(XXX) = </a:t>
            </a:r>
            <a:r>
              <a:rPr lang="en-US" sz="1600" kern="0" dirty="0" smtClean="0"/>
              <a:t> 4640 in-lbf (Current driveline requirement)</a:t>
            </a:r>
            <a:endParaRPr lang="en-US" sz="1600" kern="0" dirty="0" smtClean="0">
              <a:latin typeface="+mn-lt"/>
            </a:endParaRPr>
          </a:p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endParaRPr lang="en-US" sz="1600" kern="0" dirty="0">
              <a:latin typeface="+mn-lt"/>
            </a:endParaRPr>
          </a:p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sz="1600" kern="0" dirty="0" smtClean="0">
                <a:latin typeface="+mn-lt"/>
              </a:rPr>
              <a:t>Limit Through Shaft Load (Max FTS setting): XXX</a:t>
            </a:r>
            <a:r>
              <a:rPr lang="en-US" sz="1600" kern="0" dirty="0"/>
              <a:t> </a:t>
            </a:r>
            <a:r>
              <a:rPr lang="en-US" sz="1600" kern="0" dirty="0" smtClean="0"/>
              <a:t>in-lbf</a:t>
            </a:r>
          </a:p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sz="1600" kern="0" dirty="0" smtClean="0"/>
              <a:t>NDD Through Shaft Load: 1.15(</a:t>
            </a:r>
            <a:r>
              <a:rPr lang="en-US" sz="1600" kern="0" dirty="0"/>
              <a:t>XXX</a:t>
            </a:r>
            <a:r>
              <a:rPr lang="en-US" sz="1600" kern="0" dirty="0" smtClean="0"/>
              <a:t>) = </a:t>
            </a:r>
            <a:r>
              <a:rPr lang="en-US" sz="1600" kern="0" dirty="0"/>
              <a:t>3560 in-lbf (Current driveline requirement)</a:t>
            </a:r>
            <a:endParaRPr lang="en-US" sz="1600" kern="0" dirty="0" smtClean="0"/>
          </a:p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sz="1600" kern="0" dirty="0" smtClean="0"/>
              <a:t>Ultimate Through Shaft Load: 1.5(</a:t>
            </a:r>
            <a:r>
              <a:rPr lang="en-US" sz="1600" kern="0" dirty="0"/>
              <a:t>XXX</a:t>
            </a:r>
            <a:r>
              <a:rPr lang="en-US" sz="1600" kern="0" dirty="0" smtClean="0"/>
              <a:t>) = </a:t>
            </a:r>
            <a:r>
              <a:rPr lang="en-US" sz="1600" kern="0" dirty="0"/>
              <a:t>4640 in-lbf (Current driveline requirement)</a:t>
            </a:r>
            <a:endParaRPr lang="en-US" sz="1600" kern="0" dirty="0" smtClean="0"/>
          </a:p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endParaRPr lang="en-US" kern="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839200" cy="685800"/>
          </a:xfrm>
        </p:spPr>
        <p:txBody>
          <a:bodyPr/>
          <a:lstStyle/>
          <a:p>
            <a:r>
              <a:rPr lang="en-US" smtClean="0"/>
              <a:t>Fusible Torque Shaft Sizing and Fatigue Analysis</a:t>
            </a:r>
          </a:p>
        </p:txBody>
      </p:sp>
      <p:pic>
        <p:nvPicPr>
          <p:cNvPr id="1024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600200"/>
            <a:ext cx="7977188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839200" cy="685800"/>
          </a:xfrm>
        </p:spPr>
        <p:txBody>
          <a:bodyPr/>
          <a:lstStyle/>
          <a:p>
            <a:r>
              <a:rPr lang="en-US" smtClean="0"/>
              <a:t>Fusible Torque Shaft Sizing and Fatigue Analysis</a:t>
            </a:r>
          </a:p>
        </p:txBody>
      </p:sp>
      <p:pic>
        <p:nvPicPr>
          <p:cNvPr id="1126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685800"/>
            <a:ext cx="7000875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3657600"/>
            <a:ext cx="22764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Box 4"/>
          <p:cNvSpPr txBox="1">
            <a:spLocks noChangeArrowheads="1"/>
          </p:cNvSpPr>
          <p:nvPr/>
        </p:nvSpPr>
        <p:spPr bwMode="auto">
          <a:xfrm>
            <a:off x="609600" y="4953000"/>
            <a:ext cx="457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With plastic factor, size shear element for PH13-8Mo CRES, Cond H1000, B basis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839200" cy="685800"/>
          </a:xfrm>
        </p:spPr>
        <p:txBody>
          <a:bodyPr/>
          <a:lstStyle/>
          <a:p>
            <a:r>
              <a:rPr lang="en-US" smtClean="0"/>
              <a:t>Fusible Torque Shaft Sizing and Fatigue Analysis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85800"/>
            <a:ext cx="6543675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3276600"/>
            <a:ext cx="2286000" cy="328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TextBox 7"/>
          <p:cNvSpPr txBox="1">
            <a:spLocks noChangeArrowheads="1"/>
          </p:cNvSpPr>
          <p:nvPr/>
        </p:nvSpPr>
        <p:spPr bwMode="auto">
          <a:xfrm>
            <a:off x="609600" y="4953000"/>
            <a:ext cx="4572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6 lives of fatigue cycling predicted with conservative 8</a:t>
            </a:r>
            <a:r>
              <a:rPr lang="en-US" baseline="30000"/>
              <a:t>th</a:t>
            </a:r>
            <a:r>
              <a:rPr lang="en-US"/>
              <a:t> mean load and 15,000 cycles per life requirement from Endurance Test data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13716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chemeClr val="bg1"/>
                </a:solidFill>
              </a:rPr>
              <a:t>CWC </a:t>
            </a:r>
            <a:r>
              <a:rPr lang="en-US" dirty="0" err="1" smtClean="0">
                <a:solidFill>
                  <a:schemeClr val="bg1"/>
                </a:solidFill>
              </a:rPr>
              <a:t>Flowdown</a:t>
            </a:r>
            <a:r>
              <a:rPr lang="en-US" dirty="0" smtClean="0">
                <a:solidFill>
                  <a:schemeClr val="bg1"/>
                </a:solidFill>
              </a:rPr>
              <a:t> Overview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subTitle" idx="4294967295"/>
          </p:nvPr>
        </p:nvSpPr>
        <p:spPr>
          <a:xfrm>
            <a:off x="152400" y="1524000"/>
            <a:ext cx="6400800" cy="1752600"/>
          </a:xfrm>
        </p:spPr>
        <p:txBody>
          <a:bodyPr/>
          <a:lstStyle/>
          <a:p>
            <a:pPr marL="0" indent="0" eaLnBrk="1" hangingPunct="1">
              <a:buFont typeface="Times" pitchFamily="18" charset="0"/>
              <a:buNone/>
            </a:pPr>
            <a:r>
              <a:rPr lang="en-US" sz="2800" b="1" dirty="0" smtClean="0"/>
              <a:t>David Edwards</a:t>
            </a:r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230938"/>
            <a:ext cx="3395663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9038" y="3068638"/>
            <a:ext cx="3676650" cy="276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839200" cy="533400"/>
          </a:xfrm>
        </p:spPr>
        <p:txBody>
          <a:bodyPr/>
          <a:lstStyle/>
          <a:p>
            <a:r>
              <a:rPr lang="en-US" dirty="0" smtClean="0"/>
              <a:t>Overspeed Brake SCS Requirements</a:t>
            </a:r>
          </a:p>
        </p:txBody>
      </p:sp>
      <p:graphicFrame>
        <p:nvGraphicFramePr>
          <p:cNvPr id="25643" name="Group 43"/>
          <p:cNvGraphicFramePr>
            <a:graphicFrameLocks noGrp="1"/>
          </p:cNvGraphicFramePr>
          <p:nvPr/>
        </p:nvGraphicFramePr>
        <p:xfrm>
          <a:off x="381000" y="2133600"/>
          <a:ext cx="8305799" cy="2613660"/>
        </p:xfrm>
        <a:graphic>
          <a:graphicData uri="http://schemas.openxmlformats.org/drawingml/2006/table">
            <a:tbl>
              <a:tblPr/>
              <a:tblGrid>
                <a:gridCol w="2514599"/>
                <a:gridCol w="990600"/>
                <a:gridCol w="762000"/>
                <a:gridCol w="4038600"/>
              </a:tblGrid>
              <a:tr h="2667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Parameter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Dimension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Value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Basis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58738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Overspeed Brake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Max Transient Load at Lockup</a:t>
                      </a:r>
                    </a:p>
                  </a:txBody>
                  <a:tcPr marL="96762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in-lb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TBD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8738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Initial base off of test data and follow up dynamic model of O-brake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Limit Load (Thru Shaft)</a:t>
                      </a:r>
                    </a:p>
                  </a:txBody>
                  <a:tcPr marL="96762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in-lb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2,490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strike="sngStrike" kern="0" dirty="0" smtClean="0"/>
                        <a:t>3,560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8738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Current OTS design</a:t>
                      </a:r>
                      <a:endParaRPr lang="en-US" sz="1400" strike="sngStrike" kern="0" dirty="0" smtClean="0"/>
                    </a:p>
                    <a:p>
                      <a:pPr marL="58738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sngStrike" kern="0" dirty="0" smtClean="0"/>
                        <a:t>Same as AGB &amp; TS limit load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Limit Load (Holding Load)</a:t>
                      </a:r>
                    </a:p>
                  </a:txBody>
                  <a:tcPr marL="96762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In-lb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3,560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8738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Current SCS (may increase due to transient load)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Ultimate Load (Thru Shaft)</a:t>
                      </a:r>
                    </a:p>
                  </a:txBody>
                  <a:tcPr marL="96762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in-lb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3,740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strike="sngStrike" kern="0" dirty="0" smtClean="0"/>
                        <a:t>4,640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8738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Current OTS design</a:t>
                      </a:r>
                    </a:p>
                    <a:p>
                      <a:pPr marL="58738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strike="sngStrike" kern="0" dirty="0" smtClean="0"/>
                        <a:t>Same as AGB &amp; TS ultimate load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Ultimate Load (Holding Load)</a:t>
                      </a:r>
                    </a:p>
                  </a:txBody>
                  <a:tcPr marL="96762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in-lb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4,640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8738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Current SCS (may increase due to transient load)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6762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in-lb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8738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28600" y="685800"/>
            <a:ext cx="8686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sz="1600" kern="0" dirty="0" smtClean="0"/>
              <a:t>Comply with Boeing SCD revision G and upcoming Parker document 456791SCS</a:t>
            </a:r>
          </a:p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endParaRPr lang="en-US" sz="1600" kern="0" dirty="0" smtClean="0"/>
          </a:p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endParaRPr lang="en-US" kern="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839200" cy="685800"/>
          </a:xfrm>
        </p:spPr>
        <p:txBody>
          <a:bodyPr/>
          <a:lstStyle/>
          <a:p>
            <a:r>
              <a:rPr lang="en-US" smtClean="0"/>
              <a:t>Fusible Torque Shaft Load Summary</a:t>
            </a:r>
          </a:p>
        </p:txBody>
      </p:sp>
      <p:graphicFrame>
        <p:nvGraphicFramePr>
          <p:cNvPr id="41001" name="Group 41"/>
          <p:cNvGraphicFramePr>
            <a:graphicFrameLocks noGrp="1"/>
          </p:cNvGraphicFramePr>
          <p:nvPr/>
        </p:nvGraphicFramePr>
        <p:xfrm>
          <a:off x="457200" y="1219200"/>
          <a:ext cx="7924800" cy="3000377"/>
        </p:xfrm>
        <a:graphic>
          <a:graphicData uri="http://schemas.openxmlformats.org/drawingml/2006/table">
            <a:tbl>
              <a:tblPr/>
              <a:tblGrid>
                <a:gridCol w="2319338"/>
                <a:gridCol w="936625"/>
                <a:gridCol w="1049337"/>
                <a:gridCol w="3619500"/>
              </a:tblGrid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Parameter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Dimension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Value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Basis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Fusible Torque Shaft (FTS)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Peak dynamic loading</a:t>
                      </a:r>
                    </a:p>
                  </a:txBody>
                  <a:tcPr marL="96762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In-lbf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1,080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Conservative value from all endurance test load profiles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Min Torque (shear) Setting</a:t>
                      </a:r>
                    </a:p>
                  </a:txBody>
                  <a:tcPr marL="96762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in-lb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1,437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Allows application of door ultimate load without rupture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Max Torque Setting</a:t>
                      </a:r>
                    </a:p>
                  </a:txBody>
                  <a:tcPr marL="96762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in-lb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2,000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Design limit load of existing driveline hardware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Fatigue Life</a:t>
                      </a:r>
                    </a:p>
                  </a:txBody>
                  <a:tcPr marL="96762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in-lb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850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8</a:t>
                      </a:r>
                      <a:r>
                        <a:rPr kumimoji="0" lang="en-US" sz="12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th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mean loads based on endurance test data for door opening and closing for 15,000 cycles/life (includes endurance and door open fatigue test). 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Effects of maximum HPDU backlash have not been taken into account yet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13716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Test / Qualification Plan Overview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subTitle" idx="4294967295"/>
          </p:nvPr>
        </p:nvSpPr>
        <p:spPr>
          <a:xfrm>
            <a:off x="152400" y="1524000"/>
            <a:ext cx="6400800" cy="1752600"/>
          </a:xfrm>
        </p:spPr>
        <p:txBody>
          <a:bodyPr/>
          <a:lstStyle/>
          <a:p>
            <a:pPr marL="0" indent="0" eaLnBrk="1" hangingPunct="1">
              <a:buFont typeface="Times" pitchFamily="18" charset="0"/>
              <a:buNone/>
            </a:pPr>
            <a:r>
              <a:rPr lang="en-US" sz="2800" b="1" smtClean="0"/>
              <a:t>Neil Johnson / Ken Doan</a:t>
            </a:r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230938"/>
            <a:ext cx="3395663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9038" y="3068638"/>
            <a:ext cx="3676650" cy="276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13716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Schedule Review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subTitle" idx="4294967295"/>
          </p:nvPr>
        </p:nvSpPr>
        <p:spPr>
          <a:xfrm>
            <a:off x="152400" y="1524000"/>
            <a:ext cx="6400800" cy="1752600"/>
          </a:xfrm>
        </p:spPr>
        <p:txBody>
          <a:bodyPr/>
          <a:lstStyle/>
          <a:p>
            <a:pPr marL="0" indent="0" eaLnBrk="1" hangingPunct="1">
              <a:buFont typeface="Times" pitchFamily="18" charset="0"/>
              <a:buNone/>
            </a:pPr>
            <a:r>
              <a:rPr lang="en-US" sz="2800" b="1" smtClean="0"/>
              <a:t>Scott Hofer / Neil Johnson</a:t>
            </a:r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230938"/>
            <a:ext cx="3395663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9038" y="3068638"/>
            <a:ext cx="3676650" cy="276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839200" cy="685800"/>
          </a:xfrm>
        </p:spPr>
        <p:txBody>
          <a:bodyPr/>
          <a:lstStyle/>
          <a:p>
            <a:r>
              <a:rPr lang="en-US" smtClean="0"/>
              <a:t>Agenda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762000"/>
            <a:ext cx="8686800" cy="5237163"/>
          </a:xfrm>
        </p:spPr>
        <p:txBody>
          <a:bodyPr/>
          <a:lstStyle/>
          <a:p>
            <a:pPr marL="225425" indent="-225425" defTabSz="885825">
              <a:tabLst>
                <a:tab pos="1355725" algn="l"/>
                <a:tab pos="4572000" algn="l"/>
                <a:tab pos="6516688" algn="l"/>
              </a:tabLst>
            </a:pPr>
            <a:r>
              <a:rPr lang="en-US" sz="1800" smtClean="0"/>
              <a:t>PMR Action Item Review</a:t>
            </a:r>
            <a:r>
              <a:rPr lang="en-US" sz="1800" b="1" smtClean="0"/>
              <a:t>		</a:t>
            </a:r>
            <a:r>
              <a:rPr lang="en-US" sz="1800" smtClean="0"/>
              <a:t>Hofer	</a:t>
            </a:r>
          </a:p>
          <a:p>
            <a:pPr marL="225425" indent="-225425" defTabSz="885825">
              <a:tabLst>
                <a:tab pos="1355725" algn="l"/>
                <a:tab pos="4572000" algn="l"/>
                <a:tab pos="6516688" algn="l"/>
              </a:tabLst>
            </a:pPr>
            <a:endParaRPr lang="en-US" sz="1800" smtClean="0"/>
          </a:p>
          <a:p>
            <a:pPr marL="225425" indent="-225425" defTabSz="885825">
              <a:tabLst>
                <a:tab pos="1355725" algn="l"/>
                <a:tab pos="4572000" algn="l"/>
                <a:tab pos="6516688" algn="l"/>
              </a:tabLst>
            </a:pPr>
            <a:r>
              <a:rPr lang="en-US" sz="1800" smtClean="0"/>
              <a:t>Single Point Failure SCD Review		Cameron</a:t>
            </a:r>
          </a:p>
          <a:p>
            <a:pPr marL="225425" indent="-225425" defTabSz="885825">
              <a:tabLst>
                <a:tab pos="1355725" algn="l"/>
                <a:tab pos="4572000" algn="l"/>
                <a:tab pos="6516688" algn="l"/>
              </a:tabLst>
            </a:pPr>
            <a:endParaRPr lang="en-US" sz="1800" smtClean="0"/>
          </a:p>
          <a:p>
            <a:pPr marL="225425" indent="-225425" defTabSz="885825">
              <a:tabLst>
                <a:tab pos="1355725" algn="l"/>
                <a:tab pos="4572000" algn="l"/>
                <a:tab pos="6516688" algn="l"/>
              </a:tabLst>
            </a:pPr>
            <a:r>
              <a:rPr lang="en-US" sz="1800" smtClean="0"/>
              <a:t>Key WBDDS Single Point Failure Performance Parameters	Edwards</a:t>
            </a:r>
          </a:p>
          <a:p>
            <a:pPr marL="225425" indent="-225425" defTabSz="885825">
              <a:tabLst>
                <a:tab pos="1355725" algn="l"/>
                <a:tab pos="4572000" algn="l"/>
                <a:tab pos="6516688" algn="l"/>
              </a:tabLst>
            </a:pPr>
            <a:endParaRPr lang="en-US" sz="1800" smtClean="0"/>
          </a:p>
          <a:p>
            <a:pPr marL="225425" indent="-225425" defTabSz="885825">
              <a:tabLst>
                <a:tab pos="1355725" algn="l"/>
                <a:tab pos="4572000" algn="l"/>
                <a:tab pos="6516688" algn="l"/>
              </a:tabLst>
            </a:pPr>
            <a:r>
              <a:rPr lang="en-US" sz="1800" smtClean="0"/>
              <a:t>CWC Flowdown Overview		Edwards</a:t>
            </a:r>
          </a:p>
          <a:p>
            <a:pPr marL="225425" indent="-225425" defTabSz="885825">
              <a:tabLst>
                <a:tab pos="1355725" algn="l"/>
                <a:tab pos="4572000" algn="l"/>
                <a:tab pos="6516688" algn="l"/>
              </a:tabLst>
            </a:pPr>
            <a:endParaRPr lang="en-US" sz="1800" smtClean="0"/>
          </a:p>
          <a:p>
            <a:pPr marL="225425" indent="-225425" defTabSz="885825">
              <a:tabLst>
                <a:tab pos="1355725" algn="l"/>
                <a:tab pos="4572000" algn="l"/>
                <a:tab pos="6516688" algn="l"/>
              </a:tabLst>
            </a:pPr>
            <a:r>
              <a:rPr lang="en-US" sz="1800" smtClean="0"/>
              <a:t>Test / Qualification Plan Overview		Johnson/Doan</a:t>
            </a:r>
          </a:p>
          <a:p>
            <a:pPr marL="225425" indent="-225425" defTabSz="885825">
              <a:tabLst>
                <a:tab pos="1355725" algn="l"/>
                <a:tab pos="4572000" algn="l"/>
                <a:tab pos="6516688" algn="l"/>
              </a:tabLst>
            </a:pPr>
            <a:endParaRPr lang="en-US" sz="1800" smtClean="0"/>
          </a:p>
          <a:p>
            <a:pPr marL="225425" indent="-225425" defTabSz="885825">
              <a:tabLst>
                <a:tab pos="1355725" algn="l"/>
                <a:tab pos="4572000" algn="l"/>
                <a:tab pos="6516688" algn="l"/>
              </a:tabLst>
            </a:pPr>
            <a:r>
              <a:rPr lang="en-US" sz="1800" smtClean="0"/>
              <a:t>Schedule Review		Hofer/Johnson	</a:t>
            </a:r>
          </a:p>
          <a:p>
            <a:pPr marL="225425" indent="-225425" defTabSz="885825">
              <a:tabLst>
                <a:tab pos="1355725" algn="l"/>
                <a:tab pos="4572000" algn="l"/>
                <a:tab pos="6516688" algn="l"/>
              </a:tabLst>
            </a:pPr>
            <a:endParaRPr lang="en-US" sz="1800" smtClean="0"/>
          </a:p>
          <a:p>
            <a:pPr marL="225425" indent="-225425" defTabSz="885825">
              <a:tabLst>
                <a:tab pos="1355725" algn="l"/>
                <a:tab pos="4572000" algn="l"/>
                <a:tab pos="6516688" algn="l"/>
              </a:tabLst>
            </a:pPr>
            <a:endParaRPr lang="en-US" sz="180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13716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PMR Action Item Review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4294967295"/>
          </p:nvPr>
        </p:nvSpPr>
        <p:spPr>
          <a:xfrm>
            <a:off x="152400" y="1524000"/>
            <a:ext cx="6400800" cy="1752600"/>
          </a:xfrm>
        </p:spPr>
        <p:txBody>
          <a:bodyPr/>
          <a:lstStyle/>
          <a:p>
            <a:pPr marL="0" indent="0" eaLnBrk="1" hangingPunct="1">
              <a:buFont typeface="Times" pitchFamily="18" charset="0"/>
              <a:buNone/>
            </a:pPr>
            <a:r>
              <a:rPr lang="en-US" sz="2800" b="1" smtClean="0"/>
              <a:t>Scott Hofer</a:t>
            </a: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230938"/>
            <a:ext cx="3395663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9038" y="3068638"/>
            <a:ext cx="3676650" cy="276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13716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Single Point Failure SCD Review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subTitle" idx="4294967295"/>
          </p:nvPr>
        </p:nvSpPr>
        <p:spPr>
          <a:xfrm>
            <a:off x="152400" y="1524000"/>
            <a:ext cx="6400800" cy="1752600"/>
          </a:xfrm>
        </p:spPr>
        <p:txBody>
          <a:bodyPr/>
          <a:lstStyle/>
          <a:p>
            <a:pPr marL="0" indent="0" eaLnBrk="1" hangingPunct="1">
              <a:buFont typeface="Times" pitchFamily="18" charset="0"/>
              <a:buNone/>
            </a:pPr>
            <a:r>
              <a:rPr lang="en-US" sz="2800" b="1" smtClean="0"/>
              <a:t>Dean Cameron</a:t>
            </a: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230938"/>
            <a:ext cx="3395663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9038" y="3068638"/>
            <a:ext cx="3676650" cy="276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13716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Key WBDDS Single Point Failure Performance Parameters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subTitle" idx="4294967295"/>
          </p:nvPr>
        </p:nvSpPr>
        <p:spPr>
          <a:xfrm>
            <a:off x="152400" y="1524000"/>
            <a:ext cx="6400800" cy="1752600"/>
          </a:xfrm>
        </p:spPr>
        <p:txBody>
          <a:bodyPr/>
          <a:lstStyle/>
          <a:p>
            <a:pPr marL="0" indent="0" eaLnBrk="1" hangingPunct="1">
              <a:buFont typeface="Times" pitchFamily="18" charset="0"/>
              <a:buNone/>
            </a:pPr>
            <a:r>
              <a:rPr lang="en-US" sz="2800" b="1" smtClean="0"/>
              <a:t>David Edwards</a:t>
            </a: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230938"/>
            <a:ext cx="3395663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9038" y="3068638"/>
            <a:ext cx="3676650" cy="276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7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8304212" cy="62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839200" cy="609600"/>
          </a:xfrm>
        </p:spPr>
        <p:txBody>
          <a:bodyPr/>
          <a:lstStyle/>
          <a:p>
            <a:r>
              <a:rPr lang="en-US" dirty="0" smtClean="0"/>
              <a:t>Overspeed Brake Key Parameters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228600" y="762000"/>
            <a:ext cx="86868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kern="0" dirty="0" smtClean="0">
                <a:latin typeface="+mn-lt"/>
              </a:rPr>
              <a:t>Single </a:t>
            </a:r>
            <a:r>
              <a:rPr lang="en-US" kern="0" dirty="0" smtClean="0">
                <a:latin typeface="+mn-lt"/>
              </a:rPr>
              <a:t>limit air load requirement  versus limit load requirement at the open and closed </a:t>
            </a:r>
            <a:r>
              <a:rPr lang="en-US" kern="0" dirty="0" smtClean="0">
                <a:latin typeface="+mn-lt"/>
              </a:rPr>
              <a:t>positions</a:t>
            </a:r>
          </a:p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kern="0" dirty="0" err="1" smtClean="0">
                <a:latin typeface="+mn-lt"/>
              </a:rPr>
              <a:t>Imin</a:t>
            </a:r>
            <a:r>
              <a:rPr lang="en-US" kern="0" dirty="0" smtClean="0">
                <a:latin typeface="+mn-lt"/>
              </a:rPr>
              <a:t> = 65.4 in-lbf-s</a:t>
            </a:r>
            <a:r>
              <a:rPr lang="en-US" kern="0" baseline="30000" dirty="0" smtClean="0"/>
              <a:t>2</a:t>
            </a:r>
            <a:endParaRPr lang="en-US" kern="0" dirty="0" smtClean="0">
              <a:latin typeface="+mn-lt"/>
            </a:endParaRPr>
          </a:p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kern="0" dirty="0" err="1" smtClean="0">
                <a:latin typeface="+mn-lt"/>
              </a:rPr>
              <a:t>Lmax</a:t>
            </a:r>
            <a:r>
              <a:rPr lang="en-US" kern="0" dirty="0" smtClean="0">
                <a:latin typeface="+mn-lt"/>
              </a:rPr>
              <a:t> = 505.9 in-lbf-s</a:t>
            </a:r>
            <a:r>
              <a:rPr lang="en-US" kern="0" baseline="30000" dirty="0" smtClean="0">
                <a:latin typeface="+mn-lt"/>
              </a:rPr>
              <a:t>2</a:t>
            </a:r>
          </a:p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kern="0" dirty="0" err="1" smtClean="0">
                <a:latin typeface="+mn-lt"/>
              </a:rPr>
              <a:t>Iopen</a:t>
            </a:r>
            <a:r>
              <a:rPr lang="en-US" kern="0" dirty="0" smtClean="0">
                <a:latin typeface="+mn-lt"/>
              </a:rPr>
              <a:t> = 318.6 in-lbf-s</a:t>
            </a:r>
            <a:r>
              <a:rPr lang="en-US" kern="0" baseline="30000" dirty="0" smtClean="0"/>
              <a:t>2</a:t>
            </a:r>
            <a:endParaRPr lang="en-US" kern="0" dirty="0" smtClean="0">
              <a:latin typeface="+mn-lt"/>
            </a:endParaRPr>
          </a:p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endParaRPr lang="en-US" kern="0" dirty="0" smtClean="0">
              <a:latin typeface="+mn-lt"/>
            </a:endParaRPr>
          </a:p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endParaRPr lang="en-US" kern="0" dirty="0">
              <a:latin typeface="+mn-lt"/>
            </a:endParaRPr>
          </a:p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endParaRPr lang="en-US" kern="0" dirty="0" smtClean="0">
              <a:latin typeface="+mn-lt"/>
            </a:endParaRPr>
          </a:p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endParaRPr lang="en-US" kern="0" dirty="0">
              <a:latin typeface="+mn-lt"/>
            </a:endParaRPr>
          </a:p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endParaRPr lang="en-US" kern="0" dirty="0" smtClean="0">
              <a:latin typeface="+mn-lt"/>
            </a:endParaRPr>
          </a:p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endParaRPr lang="en-US" kern="0" dirty="0">
              <a:latin typeface="+mn-lt"/>
            </a:endParaRPr>
          </a:p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endParaRPr lang="en-US" kern="0" dirty="0" smtClean="0">
              <a:latin typeface="+mn-lt"/>
            </a:endParaRPr>
          </a:p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endParaRPr lang="en-US" kern="0" dirty="0">
              <a:latin typeface="+mn-lt"/>
            </a:endParaRPr>
          </a:p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kern="0" dirty="0" smtClean="0">
                <a:latin typeface="+mn-lt"/>
              </a:rPr>
              <a:t>Acceleration per unit load at the door open position is much less than the closed position due to </a:t>
            </a:r>
            <a:r>
              <a:rPr lang="en-US" kern="0" dirty="0" smtClean="0">
                <a:latin typeface="+mn-lt"/>
              </a:rPr>
              <a:t>5</a:t>
            </a:r>
            <a:r>
              <a:rPr lang="en-US" kern="0" dirty="0" smtClean="0">
                <a:latin typeface="+mn-lt"/>
              </a:rPr>
              <a:t> </a:t>
            </a:r>
            <a:r>
              <a:rPr lang="en-US" kern="0" dirty="0" smtClean="0">
                <a:latin typeface="+mn-lt"/>
              </a:rPr>
              <a:t>times more </a:t>
            </a:r>
            <a:r>
              <a:rPr lang="en-US" kern="0" dirty="0" smtClean="0">
                <a:latin typeface="+mn-lt"/>
              </a:rPr>
              <a:t>inertia </a:t>
            </a:r>
            <a:r>
              <a:rPr lang="en-US" kern="0" dirty="0" smtClean="0">
                <a:latin typeface="+mn-lt"/>
              </a:rPr>
              <a:t>at the open position</a:t>
            </a:r>
          </a:p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kern="0" dirty="0" smtClean="0">
                <a:latin typeface="+mn-lt"/>
              </a:rPr>
              <a:t>The limit air loads are less in the closed position, which </a:t>
            </a:r>
            <a:r>
              <a:rPr lang="en-US" kern="0" dirty="0" smtClean="0">
                <a:latin typeface="+mn-lt"/>
              </a:rPr>
              <a:t>needs </a:t>
            </a:r>
            <a:r>
              <a:rPr lang="en-US" kern="0" dirty="0" smtClean="0">
                <a:latin typeface="+mn-lt"/>
              </a:rPr>
              <a:t>to be taken advantage of </a:t>
            </a:r>
            <a:r>
              <a:rPr lang="en-US" kern="0" dirty="0" smtClean="0">
                <a:latin typeface="+mn-lt"/>
              </a:rPr>
              <a:t>to </a:t>
            </a:r>
            <a:r>
              <a:rPr lang="en-US" kern="0" dirty="0" smtClean="0">
                <a:latin typeface="+mn-lt"/>
              </a:rPr>
              <a:t>reduce </a:t>
            </a:r>
            <a:r>
              <a:rPr lang="en-US" kern="0" dirty="0" smtClean="0">
                <a:latin typeface="+mn-lt"/>
              </a:rPr>
              <a:t>peak </a:t>
            </a:r>
            <a:r>
              <a:rPr lang="en-US" kern="0" dirty="0" smtClean="0">
                <a:latin typeface="+mn-lt"/>
              </a:rPr>
              <a:t>door acceleration </a:t>
            </a:r>
            <a:r>
              <a:rPr lang="en-US" kern="0" dirty="0" smtClean="0">
                <a:latin typeface="+mn-lt"/>
              </a:rPr>
              <a:t>in </a:t>
            </a:r>
            <a:r>
              <a:rPr lang="en-US" kern="0" dirty="0" smtClean="0">
                <a:latin typeface="+mn-lt"/>
              </a:rPr>
              <a:t>the closed position</a:t>
            </a:r>
          </a:p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endParaRPr lang="en-US" kern="0" dirty="0">
              <a:latin typeface="+mn-lt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2743200"/>
            <a:ext cx="3556204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1066800"/>
            <a:ext cx="5591175" cy="3892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839200" cy="609600"/>
          </a:xfrm>
        </p:spPr>
        <p:txBody>
          <a:bodyPr/>
          <a:lstStyle/>
          <a:p>
            <a:r>
              <a:rPr lang="en-US" dirty="0" smtClean="0"/>
              <a:t>Overspeed Brake Key Parameters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228600" y="762000"/>
            <a:ext cx="86868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5425" indent="-225425" defTabSz="885825" eaLnBrk="0" hangingPunct="0">
              <a:spcBef>
                <a:spcPct val="20000"/>
              </a:spcBef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sz="1400" u="sng" kern="0" dirty="0" smtClean="0">
                <a:latin typeface="+mn-lt"/>
              </a:rPr>
              <a:t>Assumptions and Observations from Initial Analysis Results</a:t>
            </a:r>
          </a:p>
          <a:p>
            <a:pPr marL="682625" lvl="1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sz="1400" kern="0" dirty="0" smtClean="0">
                <a:latin typeface="+mn-lt"/>
              </a:rPr>
              <a:t>Intermediate door positions that do not result in structure impact may have high transient speeds but are considered for peak transient loading</a:t>
            </a:r>
          </a:p>
          <a:p>
            <a:pPr marL="682625" lvl="1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sz="1400" kern="0" dirty="0" smtClean="0">
                <a:latin typeface="+mn-lt"/>
              </a:rPr>
              <a:t>Door may impact structure repeatedly below overspeed set point but will not extend beyond one flight</a:t>
            </a:r>
          </a:p>
          <a:p>
            <a:pPr marL="682625" lvl="1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sz="1400" kern="0" dirty="0" smtClean="0">
                <a:latin typeface="+mn-lt"/>
              </a:rPr>
              <a:t>Worst case condition for impact is a trip just before impact so that impact occurs at peak speed with limit air load applied to door</a:t>
            </a:r>
          </a:p>
          <a:p>
            <a:pPr marL="682625" lvl="1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sz="1400" kern="0" dirty="0" smtClean="0">
                <a:latin typeface="+mn-lt"/>
              </a:rPr>
              <a:t>100% backdriving efficiency in acceleration due to air loads</a:t>
            </a:r>
          </a:p>
          <a:p>
            <a:pPr marL="1139825" lvl="2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sz="1400" kern="0" dirty="0" smtClean="0">
                <a:latin typeface="+mn-lt"/>
              </a:rPr>
              <a:t>Low efficiency may need to be measured to use reduced impact speeds into structure</a:t>
            </a:r>
          </a:p>
          <a:p>
            <a:pPr marL="682625" lvl="1" indent="-225425" defTabSz="885825" eaLnBrk="0" hangingPunct="0">
              <a:spcBef>
                <a:spcPct val="20000"/>
              </a:spcBef>
              <a:tabLst>
                <a:tab pos="1355725" algn="l"/>
                <a:tab pos="4572000" algn="l"/>
                <a:tab pos="6516688" algn="l"/>
              </a:tabLst>
              <a:defRPr/>
            </a:pPr>
            <a:endParaRPr lang="en-US" sz="1400" kern="0" dirty="0" smtClean="0">
              <a:latin typeface="+mn-lt"/>
            </a:endParaRPr>
          </a:p>
          <a:p>
            <a:pPr marL="225425" indent="-225425" defTabSz="885825" eaLnBrk="0" hangingPunct="0">
              <a:spcBef>
                <a:spcPct val="20000"/>
              </a:spcBef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sz="1400" u="sng" kern="0" dirty="0" smtClean="0">
                <a:latin typeface="+mn-lt"/>
              </a:rPr>
              <a:t>Key System Requirements</a:t>
            </a:r>
          </a:p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sz="1400" kern="0" dirty="0" smtClean="0">
                <a:latin typeface="+mn-lt"/>
              </a:rPr>
              <a:t>Peak </a:t>
            </a:r>
            <a:r>
              <a:rPr lang="en-US" sz="1400" kern="0" dirty="0">
                <a:latin typeface="+mn-lt"/>
              </a:rPr>
              <a:t>limit load (SCD 3.2.2.12.2): </a:t>
            </a:r>
            <a:r>
              <a:rPr lang="en-US" sz="1400" kern="0" dirty="0" smtClean="0">
                <a:latin typeface="+mn-lt"/>
              </a:rPr>
              <a:t>(258,255 in-lb NDD)/1.15 = 224,570 in-lb</a:t>
            </a:r>
          </a:p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3316288" algn="l"/>
                <a:tab pos="4741863" algn="l"/>
              </a:tabLst>
              <a:defRPr/>
            </a:pPr>
            <a:r>
              <a:rPr lang="en-US" sz="1400" kern="0" dirty="0" smtClean="0">
                <a:latin typeface="+mn-lt"/>
              </a:rPr>
              <a:t>Peak door closed limit load (max within 5 deg of structure):	TBD</a:t>
            </a:r>
          </a:p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3316288" algn="l"/>
                <a:tab pos="4741863" algn="l"/>
              </a:tabLst>
              <a:defRPr/>
            </a:pPr>
            <a:r>
              <a:rPr lang="en-US" sz="1400" kern="0" dirty="0" smtClean="0">
                <a:latin typeface="+mn-lt"/>
              </a:rPr>
              <a:t>Peak door open limit load </a:t>
            </a:r>
            <a:r>
              <a:rPr lang="en-US" sz="1400" kern="0" dirty="0"/>
              <a:t>(max within 5 deg of </a:t>
            </a:r>
            <a:r>
              <a:rPr lang="en-US" sz="1400" kern="0" dirty="0" smtClean="0"/>
              <a:t>st</a:t>
            </a:r>
            <a:r>
              <a:rPr lang="en-US" sz="1400" kern="0" dirty="0"/>
              <a:t>ructure</a:t>
            </a:r>
            <a:r>
              <a:rPr lang="en-US" sz="1400" kern="0" dirty="0" smtClean="0"/>
              <a:t>)</a:t>
            </a:r>
            <a:r>
              <a:rPr lang="en-US" sz="1400" kern="0" dirty="0" smtClean="0">
                <a:latin typeface="+mn-lt"/>
              </a:rPr>
              <a:t>: 	TBD</a:t>
            </a:r>
          </a:p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sz="1400" kern="0" dirty="0"/>
              <a:t>Results based on CWC measured value of 5.5 ms response time from trip point to initiation of </a:t>
            </a:r>
            <a:r>
              <a:rPr lang="en-US" sz="1400" kern="0" dirty="0" smtClean="0"/>
              <a:t>deceleration.  This is critical and needs a shall not exceed requirement.</a:t>
            </a:r>
          </a:p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sz="1400" kern="0" dirty="0" smtClean="0"/>
              <a:t>Maximum normal operating speed: </a:t>
            </a:r>
            <a:r>
              <a:rPr lang="en-US" sz="1400" b="1" kern="0" dirty="0" smtClean="0"/>
              <a:t>800 rpm</a:t>
            </a:r>
            <a:r>
              <a:rPr lang="en-US" sz="1400" kern="0" dirty="0" smtClean="0"/>
              <a:t> (7.04 RGA output rpm)</a:t>
            </a:r>
          </a:p>
          <a:p>
            <a:pPr marL="682625" lvl="1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sz="1400" kern="0" dirty="0" smtClean="0"/>
              <a:t>Requires motor ATP revision to ensure max speed is not exceeded</a:t>
            </a:r>
          </a:p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sz="1400" kern="0" dirty="0" smtClean="0"/>
              <a:t>Minimum Trip Point: 928(1.20) = </a:t>
            </a:r>
            <a:r>
              <a:rPr lang="en-US" sz="1400" b="1" kern="0" dirty="0" smtClean="0"/>
              <a:t>1,110 O-brake rpm</a:t>
            </a:r>
            <a:r>
              <a:rPr lang="en-US" sz="1400" kern="0" dirty="0" smtClean="0"/>
              <a:t> (8.42 RGA output rpm)</a:t>
            </a:r>
          </a:p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sz="1400" kern="0" dirty="0" smtClean="0"/>
              <a:t>Desired peak overspeed factor for 5 impacts:  TBD</a:t>
            </a:r>
          </a:p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sz="1400" kern="0" dirty="0" smtClean="0">
                <a:latin typeface="+mn-lt"/>
              </a:rPr>
              <a:t>Max trip point overspeed factor for fatigue: 1.5X (1,110/800 = 1.4X currently)</a:t>
            </a:r>
          </a:p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endParaRPr lang="en-US" sz="1400" kern="0" dirty="0">
              <a:latin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839200" cy="533400"/>
          </a:xfrm>
        </p:spPr>
        <p:txBody>
          <a:bodyPr/>
          <a:lstStyle/>
          <a:p>
            <a:r>
              <a:rPr lang="en-US" dirty="0" smtClean="0"/>
              <a:t>Overspeed Brake Key Parameters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228600" y="685800"/>
            <a:ext cx="86868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5425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kern="0" dirty="0" smtClean="0">
                <a:latin typeface="+mn-lt"/>
              </a:rPr>
              <a:t>Results with peak limit door air load requirement</a:t>
            </a:r>
          </a:p>
          <a:p>
            <a:pPr marL="682625" lvl="1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endParaRPr lang="en-US" kern="0" dirty="0">
              <a:latin typeface="+mn-lt"/>
            </a:endParaRPr>
          </a:p>
          <a:p>
            <a:pPr marL="682625" lvl="1" indent="-225425" defTabSz="885825" eaLnBrk="0" hangingPunct="0">
              <a:spcBef>
                <a:spcPct val="20000"/>
              </a:spcBef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u="sng" kern="0" dirty="0" smtClean="0">
                <a:latin typeface="+mn-lt"/>
              </a:rPr>
              <a:t>Door Closed Position</a:t>
            </a:r>
          </a:p>
          <a:p>
            <a:pPr marL="682625" lvl="1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kern="0" dirty="0" smtClean="0">
                <a:latin typeface="+mn-lt"/>
              </a:rPr>
              <a:t>Door closed inertia:  (XXX RGA output)  (XXX O-brake) in-lbf-s</a:t>
            </a:r>
            <a:r>
              <a:rPr lang="en-US" kern="0" baseline="30000" dirty="0" smtClean="0">
                <a:latin typeface="+mn-lt"/>
              </a:rPr>
              <a:t>2</a:t>
            </a:r>
          </a:p>
          <a:p>
            <a:pPr marL="682625" lvl="1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kern="0" dirty="0" smtClean="0"/>
              <a:t>Acceleration: (XXX rpm/s RGA output)  (XXX O-brake rad/s</a:t>
            </a:r>
            <a:r>
              <a:rPr lang="en-US" kern="0" baseline="30000" dirty="0"/>
              <a:t>2</a:t>
            </a:r>
            <a:r>
              <a:rPr lang="en-US" kern="0" dirty="0" smtClean="0"/>
              <a:t>)</a:t>
            </a:r>
          </a:p>
          <a:p>
            <a:pPr marL="682625" lvl="1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kern="0" dirty="0" smtClean="0"/>
              <a:t>Travel from set point to initiation of deceleration:</a:t>
            </a:r>
          </a:p>
          <a:p>
            <a:pPr marL="682625" lvl="1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kern="0" dirty="0" smtClean="0"/>
              <a:t>Travel to come to rest: TBD</a:t>
            </a:r>
          </a:p>
          <a:p>
            <a:pPr marL="682625" lvl="1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kern="0" dirty="0" smtClean="0"/>
              <a:t>Peak speed: (XXX RGA output)  (XXX O-brake) rpm</a:t>
            </a:r>
          </a:p>
          <a:p>
            <a:pPr marL="682625" lvl="1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kern="0" dirty="0" smtClean="0"/>
              <a:t>Peak overspeed factor:</a:t>
            </a:r>
            <a:endParaRPr lang="en-US" kern="0" dirty="0"/>
          </a:p>
          <a:p>
            <a:pPr marL="682625" lvl="1" indent="-225425" defTabSz="885825" eaLnBrk="0" hangingPunct="0">
              <a:spcBef>
                <a:spcPct val="20000"/>
              </a:spcBef>
              <a:tabLst>
                <a:tab pos="1355725" algn="l"/>
                <a:tab pos="4572000" algn="l"/>
                <a:tab pos="6516688" algn="l"/>
              </a:tabLst>
              <a:defRPr/>
            </a:pPr>
            <a:endParaRPr lang="en-US" kern="0" dirty="0" smtClean="0">
              <a:latin typeface="+mn-lt"/>
            </a:endParaRPr>
          </a:p>
          <a:p>
            <a:pPr marL="682625" lvl="1" indent="-225425" defTabSz="885825" eaLnBrk="0" hangingPunct="0">
              <a:spcBef>
                <a:spcPct val="20000"/>
              </a:spcBef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u="sng" kern="0" dirty="0" smtClean="0">
                <a:latin typeface="+mn-lt"/>
              </a:rPr>
              <a:t>Door Open Position</a:t>
            </a:r>
          </a:p>
          <a:p>
            <a:pPr marL="682625" lvl="1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kern="0" dirty="0"/>
              <a:t>Door closed inertia:  (XXX RGA output)  (XXX O-brake) in-lbf-s</a:t>
            </a:r>
            <a:r>
              <a:rPr lang="en-US" kern="0" baseline="30000" dirty="0"/>
              <a:t>2</a:t>
            </a:r>
          </a:p>
          <a:p>
            <a:pPr marL="682625" lvl="1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kern="0" dirty="0"/>
              <a:t>Acceleration: (XXX rpm/s RGA output)  (XXX O-brake rad/s</a:t>
            </a:r>
            <a:r>
              <a:rPr lang="en-US" kern="0" baseline="30000" dirty="0"/>
              <a:t>2</a:t>
            </a:r>
            <a:r>
              <a:rPr lang="en-US" kern="0" dirty="0"/>
              <a:t>)</a:t>
            </a:r>
          </a:p>
          <a:p>
            <a:pPr marL="682625" lvl="1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kern="0" dirty="0"/>
              <a:t>Travel from set point </a:t>
            </a:r>
            <a:r>
              <a:rPr lang="en-US" kern="0" dirty="0" smtClean="0"/>
              <a:t>to </a:t>
            </a:r>
            <a:r>
              <a:rPr lang="en-US" kern="0" dirty="0"/>
              <a:t>initiation of deceleration:</a:t>
            </a:r>
          </a:p>
          <a:p>
            <a:pPr marL="682625" lvl="1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kern="0" dirty="0"/>
              <a:t>Travel to come to rest: TBD</a:t>
            </a:r>
          </a:p>
          <a:p>
            <a:pPr marL="682625" lvl="1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kern="0" dirty="0"/>
              <a:t>Peak speed: (XXX RGA output)  (XXX O-brake) rpm</a:t>
            </a:r>
          </a:p>
          <a:p>
            <a:pPr marL="682625" lvl="1" indent="-225425" defTabSz="885825" eaLnBrk="0" hangingPunct="0">
              <a:spcBef>
                <a:spcPct val="20000"/>
              </a:spcBef>
              <a:buFont typeface="Times" pitchFamily="18" charset="0"/>
              <a:buChar char="•"/>
              <a:tabLst>
                <a:tab pos="1355725" algn="l"/>
                <a:tab pos="4572000" algn="l"/>
                <a:tab pos="6516688" algn="l"/>
              </a:tabLst>
              <a:defRPr/>
            </a:pPr>
            <a:r>
              <a:rPr lang="en-US" kern="0" dirty="0"/>
              <a:t>Peak overspeed factor</a:t>
            </a:r>
            <a:r>
              <a:rPr lang="en-US" kern="0" dirty="0" smtClean="0"/>
              <a:t>:</a:t>
            </a:r>
            <a:endParaRPr lang="en-US" kern="0" dirty="0">
              <a:latin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arkerTheme">
  <a:themeElements>
    <a:clrScheme name="FY08 Military Customer Presentation Template 1">
      <a:dk1>
        <a:srgbClr val="000000"/>
      </a:dk1>
      <a:lt1>
        <a:srgbClr val="FFFFFF"/>
      </a:lt1>
      <a:dk2>
        <a:srgbClr val="070C3C"/>
      </a:dk2>
      <a:lt2>
        <a:srgbClr val="999999"/>
      </a:lt2>
      <a:accent1>
        <a:srgbClr val="8C7B70"/>
      </a:accent1>
      <a:accent2>
        <a:srgbClr val="00A3F0"/>
      </a:accent2>
      <a:accent3>
        <a:srgbClr val="FFFFFF"/>
      </a:accent3>
      <a:accent4>
        <a:srgbClr val="000000"/>
      </a:accent4>
      <a:accent5>
        <a:srgbClr val="C5BFBB"/>
      </a:accent5>
      <a:accent6>
        <a:srgbClr val="0093D9"/>
      </a:accent6>
      <a:hlink>
        <a:srgbClr val="FF660F"/>
      </a:hlink>
      <a:folHlink>
        <a:srgbClr val="007070"/>
      </a:folHlink>
    </a:clrScheme>
    <a:fontScheme name="FY08 Military Customer Presentation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>
            <a:srgbClr val="FFFF00"/>
          </a:buClr>
          <a:buSzTx/>
          <a:buFont typeface="Wingdings" pitchFamily="2" charset="2"/>
          <a:buChar char="v"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>
            <a:srgbClr val="FFFF00"/>
          </a:buClr>
          <a:buSzTx/>
          <a:buFont typeface="Wingdings" pitchFamily="2" charset="2"/>
          <a:buChar char="v"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Y08 Military Customer Presentation Template 1">
        <a:dk1>
          <a:srgbClr val="000000"/>
        </a:dk1>
        <a:lt1>
          <a:srgbClr val="FFFFFF"/>
        </a:lt1>
        <a:dk2>
          <a:srgbClr val="070C3C"/>
        </a:dk2>
        <a:lt2>
          <a:srgbClr val="999999"/>
        </a:lt2>
        <a:accent1>
          <a:srgbClr val="8C7B70"/>
        </a:accent1>
        <a:accent2>
          <a:srgbClr val="00A3F0"/>
        </a:accent2>
        <a:accent3>
          <a:srgbClr val="FFFFFF"/>
        </a:accent3>
        <a:accent4>
          <a:srgbClr val="000000"/>
        </a:accent4>
        <a:accent5>
          <a:srgbClr val="C5BFBB"/>
        </a:accent5>
        <a:accent6>
          <a:srgbClr val="0093D9"/>
        </a:accent6>
        <a:hlink>
          <a:srgbClr val="FF660F"/>
        </a:hlink>
        <a:folHlink>
          <a:srgbClr val="00707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ParkerTheme</Template>
  <TotalTime>4329</TotalTime>
  <Words>772</Words>
  <Application>Microsoft Office PowerPoint</Application>
  <PresentationFormat>On-screen Show (4:3)</PresentationFormat>
  <Paragraphs>157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ParkerTheme</vt:lpstr>
      <vt:lpstr>Slide 1</vt:lpstr>
      <vt:lpstr>Agenda</vt:lpstr>
      <vt:lpstr>PMR Action Item Review</vt:lpstr>
      <vt:lpstr>Single Point Failure SCD Review</vt:lpstr>
      <vt:lpstr>Key WBDDS Single Point Failure Performance Parameters</vt:lpstr>
      <vt:lpstr>Slide 6</vt:lpstr>
      <vt:lpstr>Overspeed Brake Key Parameters   </vt:lpstr>
      <vt:lpstr>Overspeed Brake Key Parameters   </vt:lpstr>
      <vt:lpstr>Overspeed Brake Key Parameters   </vt:lpstr>
      <vt:lpstr>Overspeed Brake Key Parameters   </vt:lpstr>
      <vt:lpstr>Fusible Torque Shaft Sizing and Fatigue Analysis</vt:lpstr>
      <vt:lpstr>Fusible Torque Shaft Sizing and Fatigue Analysis</vt:lpstr>
      <vt:lpstr>Fusible Torque Shaft Sizing and Fatigue Analysis</vt:lpstr>
      <vt:lpstr>CWC Flowdown Overview</vt:lpstr>
      <vt:lpstr>Overspeed Brake SCS Requirements</vt:lpstr>
      <vt:lpstr>Fusible Torque Shaft Load Summary</vt:lpstr>
      <vt:lpstr>Test / Qualification Plan Overview</vt:lpstr>
      <vt:lpstr>Schedule Review</vt:lpstr>
    </vt:vector>
  </TitlesOfParts>
  <Company>Parker Aerospace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CSeries Focused Review  -  RFA / ETC / DTC  -  JDP Exit</dc:title>
  <dc:creator>BWilliams</dc:creator>
  <cp:lastModifiedBy>David Edwards</cp:lastModifiedBy>
  <cp:revision>225</cp:revision>
  <dcterms:created xsi:type="dcterms:W3CDTF">2010-03-08T21:25:21Z</dcterms:created>
  <dcterms:modified xsi:type="dcterms:W3CDTF">2010-07-16T16:58:05Z</dcterms:modified>
</cp:coreProperties>
</file>