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731" r:id="rId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Helvetic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546290"/>
    <a:srgbClr val="8CB62E"/>
    <a:srgbClr val="FF6600"/>
    <a:srgbClr val="FF9933"/>
    <a:srgbClr val="66CCFF"/>
    <a:srgbClr val="66FFCC"/>
    <a:srgbClr val="B7FF17"/>
    <a:srgbClr val="99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0707" autoAdjust="0"/>
    <p:restoredTop sz="94683" autoAdjust="0"/>
  </p:normalViewPr>
  <p:slideViewPr>
    <p:cSldViewPr snapToGrid="0">
      <p:cViewPr>
        <p:scale>
          <a:sx n="120" d="100"/>
          <a:sy n="120" d="100"/>
        </p:scale>
        <p:origin x="-954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3038145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17" tIns="47008" rIns="94017" bIns="47008" numCol="1" anchor="t" anchorCtr="0" compatLnSpc="1">
            <a:prstTxWarp prst="textNoShape">
              <a:avLst/>
            </a:prstTxWarp>
          </a:bodyPr>
          <a:lstStyle>
            <a:lvl1pPr defTabSz="939416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58" y="2"/>
            <a:ext cx="3038144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17" tIns="47008" rIns="94017" bIns="47008" numCol="1" anchor="t" anchorCtr="0" compatLnSpc="1">
            <a:prstTxWarp prst="textNoShape">
              <a:avLst/>
            </a:prstTxWarp>
          </a:bodyPr>
          <a:lstStyle>
            <a:lvl1pPr algn="r" defTabSz="939416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2197"/>
            <a:ext cx="3038145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17" tIns="47008" rIns="94017" bIns="47008" numCol="1" anchor="b" anchorCtr="0" compatLnSpc="1">
            <a:prstTxWarp prst="textNoShape">
              <a:avLst/>
            </a:prstTxWarp>
          </a:bodyPr>
          <a:lstStyle>
            <a:lvl1pPr defTabSz="939416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58" y="8832197"/>
            <a:ext cx="3038144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17" tIns="47008" rIns="94017" bIns="47008" numCol="1" anchor="b" anchorCtr="0" compatLnSpc="1">
            <a:prstTxWarp prst="textNoShape">
              <a:avLst/>
            </a:prstTxWarp>
          </a:bodyPr>
          <a:lstStyle>
            <a:lvl1pPr algn="r" defTabSz="939416" eaLnBrk="0" hangingPunct="0">
              <a:defRPr sz="1200">
                <a:latin typeface="Times" pitchFamily="18" charset="0"/>
              </a:defRPr>
            </a:lvl1pPr>
          </a:lstStyle>
          <a:p>
            <a:fld id="{8D540BCD-6564-4AA1-AC17-1C7A6CC08625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3038145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17" tIns="47008" rIns="94017" bIns="47008" numCol="1" anchor="t" anchorCtr="0" compatLnSpc="1">
            <a:prstTxWarp prst="textNoShape">
              <a:avLst/>
            </a:prstTxWarp>
          </a:bodyPr>
          <a:lstStyle>
            <a:lvl1pPr defTabSz="939416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58" y="2"/>
            <a:ext cx="3038144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17" tIns="47008" rIns="94017" bIns="47008" numCol="1" anchor="t" anchorCtr="0" compatLnSpc="1">
            <a:prstTxWarp prst="textNoShape">
              <a:avLst/>
            </a:prstTxWarp>
          </a:bodyPr>
          <a:lstStyle>
            <a:lvl1pPr algn="r" defTabSz="939416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2592" y="4416100"/>
            <a:ext cx="5145220" cy="418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17" tIns="47008" rIns="94017" bIns="47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2197"/>
            <a:ext cx="3038145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17" tIns="47008" rIns="94017" bIns="47008" numCol="1" anchor="b" anchorCtr="0" compatLnSpc="1">
            <a:prstTxWarp prst="textNoShape">
              <a:avLst/>
            </a:prstTxWarp>
          </a:bodyPr>
          <a:lstStyle>
            <a:lvl1pPr defTabSz="939416" eaLnBrk="0" hangingPunct="0">
              <a:defRPr sz="1200">
                <a:latin typeface="Times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58" y="8832197"/>
            <a:ext cx="3038144" cy="4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17" tIns="47008" rIns="94017" bIns="47008" numCol="1" anchor="b" anchorCtr="0" compatLnSpc="1">
            <a:prstTxWarp prst="textNoShape">
              <a:avLst/>
            </a:prstTxWarp>
          </a:bodyPr>
          <a:lstStyle>
            <a:lvl1pPr algn="r" defTabSz="939416" eaLnBrk="0" hangingPunct="0">
              <a:defRPr sz="1200">
                <a:latin typeface="Times" pitchFamily="18" charset="0"/>
              </a:defRPr>
            </a:lvl1pPr>
          </a:lstStyle>
          <a:p>
            <a:fld id="{3ABE6894-F304-4D30-B188-EC04EF2F9DDB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30288" y="3975100"/>
            <a:ext cx="7104062" cy="1057275"/>
          </a:xfrm>
          <a:effectLst>
            <a:outerShdw dist="35921" dir="2700000" algn="ctr" rotWithShape="0">
              <a:srgbClr val="EAEAEA"/>
            </a:outerShdw>
          </a:effectLst>
        </p:spPr>
        <p:txBody>
          <a:bodyPr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44613" y="5138738"/>
            <a:ext cx="6400800" cy="715962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969696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0" y="6783388"/>
            <a:ext cx="9144000" cy="88900"/>
          </a:xfrm>
          <a:prstGeom prst="rect">
            <a:avLst/>
          </a:prstGeom>
          <a:gradFill rotWithShape="0">
            <a:gsLst>
              <a:gs pos="0">
                <a:srgbClr val="507894">
                  <a:gamma/>
                  <a:tint val="10196"/>
                  <a:invGamma/>
                </a:srgbClr>
              </a:gs>
              <a:gs pos="100000">
                <a:srgbClr val="507894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47132" name="Picture 28" descr="STRAP-Title-july2006-revb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936750"/>
            <a:ext cx="9142412" cy="1662113"/>
          </a:xfrm>
          <a:prstGeom prst="rect">
            <a:avLst/>
          </a:prstGeom>
          <a:noFill/>
        </p:spPr>
      </p:pic>
      <p:pic>
        <p:nvPicPr>
          <p:cNvPr id="47134" name="Picture 30" descr="CWCES Logo trans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638" y="239713"/>
            <a:ext cx="3565525" cy="151606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4EF1CA-374A-4112-A0D8-31C9D0487F2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69113" y="619125"/>
            <a:ext cx="2001837" cy="5514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3600" y="619125"/>
            <a:ext cx="5853113" cy="5514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FAC0621-3E2A-4165-A6D9-A39E4E24852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9CB755-D4F9-4FD6-9DDE-847651635CE7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C901CD1-21C4-4272-88E5-29DE864DB4A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5188" y="1311275"/>
            <a:ext cx="3925887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3475" y="1311275"/>
            <a:ext cx="3927475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1B23E03-90BA-40A5-88A0-9F6D80E8DC7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541738-CA2B-4DB8-8EAB-798DC515CE5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7228526-1675-4712-A8EB-47CCCEAA760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A27FA0-A88D-49FC-998A-4A5A9B4935C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DA75CD9-9441-4E86-9E84-12749FE5722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1128D29-EC03-4462-88BF-E8F17F9096C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27" name="Picture 47" descr="STRAP-Content-july2006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3175" y="0"/>
            <a:ext cx="9147175" cy="1035050"/>
          </a:xfrm>
          <a:prstGeom prst="rect">
            <a:avLst/>
          </a:prstGeom>
          <a:noFill/>
        </p:spPr>
      </p:pic>
      <p:sp>
        <p:nvSpPr>
          <p:cNvPr id="4608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865188" y="1311275"/>
            <a:ext cx="8005762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608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70550" y="6645275"/>
            <a:ext cx="28956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 Narrow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6108" name="AutoShape 28"/>
          <p:cNvSpPr>
            <a:spLocks noChangeArrowheads="1"/>
          </p:cNvSpPr>
          <p:nvPr userDrawn="1"/>
        </p:nvSpPr>
        <p:spPr bwMode="auto">
          <a:xfrm>
            <a:off x="8718550" y="6638925"/>
            <a:ext cx="304800" cy="228600"/>
          </a:xfrm>
          <a:prstGeom prst="parallelogram">
            <a:avLst>
              <a:gd name="adj" fmla="val 33333"/>
            </a:avLst>
          </a:prstGeom>
          <a:solidFill>
            <a:srgbClr val="566F9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6109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50288" y="6638925"/>
            <a:ext cx="3730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CCEB0029-CC2D-41B6-B749-71DB275B291A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863600" y="619125"/>
            <a:ext cx="7535863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DDDDDD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styled</a:t>
            </a:r>
          </a:p>
        </p:txBody>
      </p:sp>
      <p:pic>
        <p:nvPicPr>
          <p:cNvPr id="46128" name="Picture 48" descr="CWCES Logo trans -PRIMARY-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3825" y="6315075"/>
            <a:ext cx="1125538" cy="479425"/>
          </a:xfrm>
          <a:prstGeom prst="rect">
            <a:avLst/>
          </a:prstGeom>
          <a:noFill/>
        </p:spPr>
      </p:pic>
      <p:sp>
        <p:nvSpPr>
          <p:cNvPr id="46129" name="Text Box 49"/>
          <p:cNvSpPr txBox="1">
            <a:spLocks noChangeArrowheads="1"/>
          </p:cNvSpPr>
          <p:nvPr userDrawn="1"/>
        </p:nvSpPr>
        <p:spPr bwMode="auto">
          <a:xfrm>
            <a:off x="2343150" y="6340475"/>
            <a:ext cx="4487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dirty="0"/>
              <a:t>Use or disclosure of this data is subject to the restrictions on the Title page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hdr="0" ftr="0" dt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Helvetica" pitchFamily="34" charset="0"/>
        </a:defRPr>
      </a:lvl9pPr>
    </p:titleStyle>
    <p:bodyStyle>
      <a:lvl1pPr marL="233363" indent="-233363" algn="l" rtl="0" fontAlgn="base">
        <a:spcBef>
          <a:spcPct val="20000"/>
        </a:spcBef>
        <a:spcAft>
          <a:spcPct val="0"/>
        </a:spcAft>
        <a:buClr>
          <a:srgbClr val="FC2119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90563" indent="-233363" algn="l" rtl="0" fontAlgn="base">
        <a:spcBef>
          <a:spcPct val="20000"/>
        </a:spcBef>
        <a:spcAft>
          <a:spcPct val="0"/>
        </a:spcAft>
        <a:buClr>
          <a:srgbClr val="969696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Overspeed</a:t>
            </a:r>
            <a:r>
              <a:rPr lang="en-US" dirty="0" smtClean="0"/>
              <a:t> Brake Response Characteristic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9CB755-D4F9-4FD6-9DDE-847651635CE7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371600"/>
            <a:ext cx="82296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Analysis of the existing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overspeed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brake used on a different platform estimated that braking began 5.5ms after the speed governor mechanism began moving to release the brake lock-out mechanism.  </a:t>
            </a:r>
          </a:p>
          <a:p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Based on an assumed 8600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rad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/s</a:t>
            </a:r>
            <a:r>
              <a:rPr lang="en-US" sz="14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driveline max acceleration there could be a 452 rpm overshoot from the governor set point speed (8600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rad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/s</a:t>
            </a:r>
            <a:r>
              <a:rPr lang="en-US" sz="14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x 5.5 ms = 452 rpm).  </a:t>
            </a:r>
          </a:p>
          <a:p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Hence, if the o-brake trip speed is set at 937 rpm, the driveline may accelerate to a 1389 rpm peak speed (937 + 452) before the brake brings it to a stop.  </a:t>
            </a:r>
          </a:p>
          <a:p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In order to prevent exceeding 1200 rpm at the assumed max acceleration the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overspeed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brake would need to be set to engage at 748 rpm (1200 – 452).  Therefore, in the case of a very slow acceleration, the driveline would lock at 748 rpm.  </a:t>
            </a:r>
          </a:p>
          <a:p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In addition, to account for build variations from unit to unit a tolerance needs to be applied to the slow acceleration case such the brake set point range might be 550 ± 200 rpm.  (The ± 200 rpm tolerance is based on the historical use of the existing product in its current application).  Assuming ± 200 rpm is the best economically achievable tolerance range then an individual brake may engage at 350 rpm.  </a:t>
            </a:r>
          </a:p>
        </p:txBody>
      </p:sp>
      <p:sp>
        <p:nvSpPr>
          <p:cNvPr id="7" name="TextBox 85"/>
          <p:cNvSpPr txBox="1">
            <a:spLocks noChangeArrowheads="1"/>
          </p:cNvSpPr>
          <p:nvPr/>
        </p:nvSpPr>
        <p:spPr bwMode="auto">
          <a:xfrm>
            <a:off x="457200" y="5943600"/>
            <a:ext cx="8229600" cy="307975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Upon evaluation of existing product, increasing t</a:t>
            </a:r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 not to exceed driveline speed is recommended.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WC04_EngineeredSystems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507894"/>
      </a:accent1>
      <a:accent2>
        <a:srgbClr val="FC1921"/>
      </a:accent2>
      <a:accent3>
        <a:srgbClr val="FFFFFF"/>
      </a:accent3>
      <a:accent4>
        <a:srgbClr val="000000"/>
      </a:accent4>
      <a:accent5>
        <a:srgbClr val="B3BEC8"/>
      </a:accent5>
      <a:accent6>
        <a:srgbClr val="E4161D"/>
      </a:accent6>
      <a:hlink>
        <a:srgbClr val="0000FF"/>
      </a:hlink>
      <a:folHlink>
        <a:srgbClr val="DDDDDD"/>
      </a:folHlink>
    </a:clrScheme>
    <a:fontScheme name="CWC04_EngineeredSystems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WC04_EngineeredSystem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C:\DOCUME~1\mareks\LOCALS~1\Temp\CWC04_EngineeredSystems.pot</Template>
  <TotalTime>25131</TotalTime>
  <Words>247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CWC04_EngineeredSystems</vt:lpstr>
      <vt:lpstr>Overspeed Brake Response Characteristic</vt:lpstr>
    </vt:vector>
  </TitlesOfParts>
  <Company>Curtiss-Wright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</dc:creator>
  <cp:lastModifiedBy>jenglehart</cp:lastModifiedBy>
  <cp:revision>927</cp:revision>
  <dcterms:created xsi:type="dcterms:W3CDTF">2004-05-14T15:54:55Z</dcterms:created>
  <dcterms:modified xsi:type="dcterms:W3CDTF">2010-07-14T14:20:03Z</dcterms:modified>
</cp:coreProperties>
</file>