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4"/>
  </p:sldMasterIdLst>
  <p:notesMasterIdLst>
    <p:notesMasterId r:id="rId55"/>
  </p:notesMasterIdLst>
  <p:sldIdLst>
    <p:sldId id="256" r:id="rId5"/>
    <p:sldId id="1165" r:id="rId6"/>
    <p:sldId id="1243" r:id="rId7"/>
    <p:sldId id="402" r:id="rId8"/>
    <p:sldId id="543" r:id="rId9"/>
    <p:sldId id="690" r:id="rId10"/>
    <p:sldId id="1244" r:id="rId11"/>
    <p:sldId id="1245" r:id="rId12"/>
    <p:sldId id="691" r:id="rId13"/>
    <p:sldId id="490" r:id="rId14"/>
    <p:sldId id="775" r:id="rId15"/>
    <p:sldId id="778" r:id="rId16"/>
    <p:sldId id="1246" r:id="rId17"/>
    <p:sldId id="1247" r:id="rId18"/>
    <p:sldId id="1252" r:id="rId19"/>
    <p:sldId id="1052" r:id="rId20"/>
    <p:sldId id="1054" r:id="rId21"/>
    <p:sldId id="1248" r:id="rId22"/>
    <p:sldId id="1249" r:id="rId23"/>
    <p:sldId id="1250" r:id="rId24"/>
    <p:sldId id="1251" r:id="rId25"/>
    <p:sldId id="1055" r:id="rId26"/>
    <p:sldId id="802" r:id="rId27"/>
    <p:sldId id="1151" r:id="rId28"/>
    <p:sldId id="1253" r:id="rId29"/>
    <p:sldId id="805" r:id="rId30"/>
    <p:sldId id="1105" r:id="rId31"/>
    <p:sldId id="341" r:id="rId32"/>
    <p:sldId id="725" r:id="rId33"/>
    <p:sldId id="1254" r:id="rId34"/>
    <p:sldId id="1257" r:id="rId35"/>
    <p:sldId id="1255" r:id="rId36"/>
    <p:sldId id="863" r:id="rId37"/>
    <p:sldId id="1134" r:id="rId38"/>
    <p:sldId id="1205" r:id="rId39"/>
    <p:sldId id="1258" r:id="rId40"/>
    <p:sldId id="335" r:id="rId41"/>
    <p:sldId id="406" r:id="rId42"/>
    <p:sldId id="1096" r:id="rId43"/>
    <p:sldId id="1071" r:id="rId44"/>
    <p:sldId id="867" r:id="rId45"/>
    <p:sldId id="324" r:id="rId46"/>
    <p:sldId id="982" r:id="rId47"/>
    <p:sldId id="1223" r:id="rId48"/>
    <p:sldId id="1225" r:id="rId49"/>
    <p:sldId id="1235" r:id="rId50"/>
    <p:sldId id="1236" r:id="rId51"/>
    <p:sldId id="1237" r:id="rId52"/>
    <p:sldId id="1260" r:id="rId53"/>
    <p:sldId id="336" r:id="rId54"/>
  </p:sldIdLst>
  <p:sldSz cx="9144000" cy="6858000" type="screen4x3"/>
  <p:notesSz cx="6858000" cy="9144000"/>
  <p:defaultTextStyle>
    <a:defPPr>
      <a:defRPr lang="en-US"/>
    </a:defPPr>
    <a:lvl1pPr algn="ctr" rtl="0" eaLnBrk="0" fontAlgn="base" hangingPunct="0">
      <a:spcBef>
        <a:spcPct val="0"/>
      </a:spcBef>
      <a:spcAft>
        <a:spcPct val="0"/>
      </a:spcAft>
      <a:defRPr sz="2400" b="1" kern="1200">
        <a:solidFill>
          <a:schemeClr val="tx1"/>
        </a:solidFill>
        <a:latin typeface="Times" pitchFamily="18" charset="0"/>
        <a:ea typeface="+mn-ea"/>
        <a:cs typeface="+mn-cs"/>
      </a:defRPr>
    </a:lvl1pPr>
    <a:lvl2pPr marL="457200" algn="ctr" rtl="0" eaLnBrk="0" fontAlgn="base" hangingPunct="0">
      <a:spcBef>
        <a:spcPct val="0"/>
      </a:spcBef>
      <a:spcAft>
        <a:spcPct val="0"/>
      </a:spcAft>
      <a:defRPr sz="2400" b="1" kern="1200">
        <a:solidFill>
          <a:schemeClr val="tx1"/>
        </a:solidFill>
        <a:latin typeface="Times" pitchFamily="18" charset="0"/>
        <a:ea typeface="+mn-ea"/>
        <a:cs typeface="+mn-cs"/>
      </a:defRPr>
    </a:lvl2pPr>
    <a:lvl3pPr marL="914400" algn="ctr" rtl="0" eaLnBrk="0" fontAlgn="base" hangingPunct="0">
      <a:spcBef>
        <a:spcPct val="0"/>
      </a:spcBef>
      <a:spcAft>
        <a:spcPct val="0"/>
      </a:spcAft>
      <a:defRPr sz="2400" b="1" kern="1200">
        <a:solidFill>
          <a:schemeClr val="tx1"/>
        </a:solidFill>
        <a:latin typeface="Times" pitchFamily="18" charset="0"/>
        <a:ea typeface="+mn-ea"/>
        <a:cs typeface="+mn-cs"/>
      </a:defRPr>
    </a:lvl3pPr>
    <a:lvl4pPr marL="1371600" algn="ctr" rtl="0" eaLnBrk="0" fontAlgn="base" hangingPunct="0">
      <a:spcBef>
        <a:spcPct val="0"/>
      </a:spcBef>
      <a:spcAft>
        <a:spcPct val="0"/>
      </a:spcAft>
      <a:defRPr sz="2400" b="1" kern="1200">
        <a:solidFill>
          <a:schemeClr val="tx1"/>
        </a:solidFill>
        <a:latin typeface="Times" pitchFamily="18" charset="0"/>
        <a:ea typeface="+mn-ea"/>
        <a:cs typeface="+mn-cs"/>
      </a:defRPr>
    </a:lvl4pPr>
    <a:lvl5pPr marL="1828800" algn="ctr" rtl="0" eaLnBrk="0" fontAlgn="base" hangingPunct="0">
      <a:spcBef>
        <a:spcPct val="0"/>
      </a:spcBef>
      <a:spcAft>
        <a:spcPct val="0"/>
      </a:spcAft>
      <a:defRPr sz="2400" b="1" kern="1200">
        <a:solidFill>
          <a:schemeClr val="tx1"/>
        </a:solidFill>
        <a:latin typeface="Times" pitchFamily="18" charset="0"/>
        <a:ea typeface="+mn-ea"/>
        <a:cs typeface="+mn-cs"/>
      </a:defRPr>
    </a:lvl5pPr>
    <a:lvl6pPr marL="2286000" algn="l" defTabSz="914400" rtl="0" eaLnBrk="1" latinLnBrk="0" hangingPunct="1">
      <a:defRPr sz="2400" b="1" kern="1200">
        <a:solidFill>
          <a:schemeClr val="tx1"/>
        </a:solidFill>
        <a:latin typeface="Times" pitchFamily="18" charset="0"/>
        <a:ea typeface="+mn-ea"/>
        <a:cs typeface="+mn-cs"/>
      </a:defRPr>
    </a:lvl6pPr>
    <a:lvl7pPr marL="2743200" algn="l" defTabSz="914400" rtl="0" eaLnBrk="1" latinLnBrk="0" hangingPunct="1">
      <a:defRPr sz="2400" b="1" kern="1200">
        <a:solidFill>
          <a:schemeClr val="tx1"/>
        </a:solidFill>
        <a:latin typeface="Times" pitchFamily="18" charset="0"/>
        <a:ea typeface="+mn-ea"/>
        <a:cs typeface="+mn-cs"/>
      </a:defRPr>
    </a:lvl7pPr>
    <a:lvl8pPr marL="3200400" algn="l" defTabSz="914400" rtl="0" eaLnBrk="1" latinLnBrk="0" hangingPunct="1">
      <a:defRPr sz="2400" b="1" kern="1200">
        <a:solidFill>
          <a:schemeClr val="tx1"/>
        </a:solidFill>
        <a:latin typeface="Times" pitchFamily="18" charset="0"/>
        <a:ea typeface="+mn-ea"/>
        <a:cs typeface="+mn-cs"/>
      </a:defRPr>
    </a:lvl8pPr>
    <a:lvl9pPr marL="3657600" algn="l" defTabSz="914400" rtl="0" eaLnBrk="1" latinLnBrk="0" hangingPunct="1">
      <a:defRPr sz="2400" b="1" kern="1200">
        <a:solidFill>
          <a:schemeClr val="tx1"/>
        </a:solidFill>
        <a:latin typeface="Times"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0000"/>
    <a:srgbClr val="0000CC"/>
    <a:srgbClr val="0000FF"/>
    <a:srgbClr val="0A0129"/>
    <a:srgbClr val="000099"/>
    <a:srgbClr val="6600CC"/>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123" autoAdjust="0"/>
    <p:restoredTop sz="98027" autoAdjust="0"/>
  </p:normalViewPr>
  <p:slideViewPr>
    <p:cSldViewPr snapToGrid="0">
      <p:cViewPr varScale="1">
        <p:scale>
          <a:sx n="134" d="100"/>
          <a:sy n="134" d="100"/>
        </p:scale>
        <p:origin x="-90"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b="0" smtClean="0">
                <a:latin typeface="Arial" charset="0"/>
              </a:defRPr>
            </a:lvl1pPr>
          </a:lstStyle>
          <a:p>
            <a:pPr>
              <a:defRPr/>
            </a:pPr>
            <a:endParaRPr lang="en-US"/>
          </a:p>
        </p:txBody>
      </p:sp>
      <p:sp>
        <p:nvSpPr>
          <p:cNvPr id="2088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smtClean="0">
                <a:latin typeface="Arial" charset="0"/>
              </a:defRPr>
            </a:lvl1pPr>
          </a:lstStyle>
          <a:p>
            <a:pPr>
              <a:defRPr/>
            </a:pPr>
            <a:endParaRPr lang="en-US"/>
          </a:p>
        </p:txBody>
      </p:sp>
      <p:sp>
        <p:nvSpPr>
          <p:cNvPr id="2314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89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89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b="0" smtClean="0">
                <a:latin typeface="Arial" charset="0"/>
              </a:defRPr>
            </a:lvl1pPr>
          </a:lstStyle>
          <a:p>
            <a:pPr>
              <a:defRPr/>
            </a:pPr>
            <a:endParaRPr lang="en-US"/>
          </a:p>
        </p:txBody>
      </p:sp>
      <p:sp>
        <p:nvSpPr>
          <p:cNvPr id="2089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smtClean="0">
                <a:latin typeface="Arial" charset="0"/>
              </a:defRPr>
            </a:lvl1pPr>
          </a:lstStyle>
          <a:p>
            <a:pPr>
              <a:defRPr/>
            </a:pPr>
            <a:fld id="{1AEB2FEF-3A31-41EC-9F65-9DFD83A2A1D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3009DA31-B96D-417A-A53F-EC9720462D52}" type="slidenum">
              <a:rPr lang="en-US" sz="1200" b="0">
                <a:latin typeface="Arial" charset="0"/>
              </a:rPr>
              <a:pPr algn="r" eaLnBrk="1" hangingPunct="1"/>
              <a:t>2</a:t>
            </a:fld>
            <a:endParaRPr lang="en-US" sz="1200" b="0">
              <a:latin typeface="Arial" charset="0"/>
            </a:endParaRPr>
          </a:p>
        </p:txBody>
      </p:sp>
      <p:sp>
        <p:nvSpPr>
          <p:cNvPr id="45158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E864BC06-6C09-41C7-876E-E7C2E1B1C827}" type="slidenum">
              <a:rPr lang="en-US" sz="1200" b="0">
                <a:latin typeface="Arial" charset="0"/>
              </a:rPr>
              <a:pPr algn="r" eaLnBrk="1" hangingPunct="1"/>
              <a:t>2</a:t>
            </a:fld>
            <a:endParaRPr lang="en-US" sz="1200" b="0">
              <a:latin typeface="Arial" charset="0"/>
            </a:endParaRPr>
          </a:p>
        </p:txBody>
      </p:sp>
      <p:sp>
        <p:nvSpPr>
          <p:cNvPr id="451588" name="Rectangle 2"/>
          <p:cNvSpPr>
            <a:spLocks noGrp="1" noRot="1" noChangeAspect="1" noChangeArrowheads="1" noTextEdit="1"/>
          </p:cNvSpPr>
          <p:nvPr>
            <p:ph type="sldImg"/>
          </p:nvPr>
        </p:nvSpPr>
        <p:spPr>
          <a:ln/>
        </p:spPr>
      </p:sp>
      <p:sp>
        <p:nvSpPr>
          <p:cNvPr id="45158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194ED3D6-A1E4-48A3-9F83-2AC38F046146}" type="slidenum">
              <a:rPr lang="en-US"/>
              <a:pPr/>
              <a:t>9</a:t>
            </a:fld>
            <a:endParaRPr lang="en-US"/>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lvl="2" eaLnBrk="1" hangingPunct="1"/>
            <a:endParaRPr lang="en-US" smtClean="0"/>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Rot="1" noChangeAspect="1" noChangeArrowheads="1" noTextEdit="1"/>
          </p:cNvSpPr>
          <p:nvPr>
            <p:ph type="sldImg"/>
          </p:nvPr>
        </p:nvSpPr>
        <p:spPr>
          <a:xfrm>
            <a:off x="1144588" y="685800"/>
            <a:ext cx="4572000" cy="3429000"/>
          </a:xfrm>
          <a:ln/>
        </p:spPr>
      </p:sp>
      <p:sp>
        <p:nvSpPr>
          <p:cNvPr id="41062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967B874E-DE1A-4669-9911-2BE0D0D2BA89}" type="slidenum">
              <a:rPr lang="en-US" sz="1200" b="0">
                <a:latin typeface="Arial" charset="0"/>
              </a:rPr>
              <a:pPr algn="r" eaLnBrk="1" hangingPunct="1"/>
              <a:t>27</a:t>
            </a:fld>
            <a:endParaRPr lang="en-US" sz="1200" b="0">
              <a:latin typeface="Arial" charset="0"/>
            </a:endParaRPr>
          </a:p>
        </p:txBody>
      </p:sp>
      <p:sp>
        <p:nvSpPr>
          <p:cNvPr id="316419" name="Rectangle 2"/>
          <p:cNvSpPr>
            <a:spLocks noGrp="1" noRot="1" noChangeAspect="1" noChangeArrowheads="1" noTextEdit="1"/>
          </p:cNvSpPr>
          <p:nvPr>
            <p:ph type="sldImg"/>
          </p:nvPr>
        </p:nvSpPr>
        <p:spPr>
          <a:ln/>
        </p:spPr>
      </p:sp>
      <p:sp>
        <p:nvSpPr>
          <p:cNvPr id="316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2A69AA59-73A5-439C-91D1-FC5C795AB321}" type="slidenum">
              <a:rPr lang="en-US" sz="1200" b="0">
                <a:latin typeface="Arial" charset="0"/>
              </a:rPr>
              <a:pPr algn="r" eaLnBrk="1" hangingPunct="1"/>
              <a:t>44</a:t>
            </a:fld>
            <a:endParaRPr lang="en-US" sz="1200" b="0">
              <a:latin typeface="Arial" charset="0"/>
            </a:endParaRPr>
          </a:p>
        </p:txBody>
      </p:sp>
      <p:sp>
        <p:nvSpPr>
          <p:cNvPr id="58265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a:fld id="{92EBD06B-4A83-41DB-BD8B-01CF8E7DDFDD}" type="slidenum">
              <a:rPr lang="en-US" sz="1200" b="0"/>
              <a:pPr algn="r"/>
              <a:t>44</a:t>
            </a:fld>
            <a:endParaRPr lang="en-US" sz="1200" b="0"/>
          </a:p>
        </p:txBody>
      </p:sp>
      <p:sp>
        <p:nvSpPr>
          <p:cNvPr id="582660" name="Rectangle 2"/>
          <p:cNvSpPr>
            <a:spLocks noGrp="1" noRot="1" noChangeAspect="1" noChangeArrowheads="1" noTextEdit="1"/>
          </p:cNvSpPr>
          <p:nvPr>
            <p:ph type="sldImg"/>
          </p:nvPr>
        </p:nvSpPr>
        <p:spPr>
          <a:xfrm>
            <a:off x="1144588" y="685800"/>
            <a:ext cx="4572000" cy="3429000"/>
          </a:xfrm>
          <a:ln/>
        </p:spPr>
      </p:sp>
      <p:sp>
        <p:nvSpPr>
          <p:cNvPr id="582661" name="Rectangle 3"/>
          <p:cNvSpPr>
            <a:spLocks noGrp="1" noChangeArrowheads="1"/>
          </p:cNvSpPr>
          <p:nvPr>
            <p:ph type="body" idx="1"/>
          </p:nvPr>
        </p:nvSpPr>
        <p:spPr>
          <a:noFill/>
          <a:ln/>
        </p:spPr>
        <p:txBody>
          <a:bodyPr lIns="91432" tIns="45716" rIns="91432" bIns="45716"/>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97A95095-E440-488A-B660-C0FEACA09E01}" type="slidenum">
              <a:rPr lang="en-US" sz="1200" b="0">
                <a:latin typeface="Arial" charset="0"/>
              </a:rPr>
              <a:pPr algn="r" eaLnBrk="1" hangingPunct="1"/>
              <a:t>45</a:t>
            </a:fld>
            <a:endParaRPr lang="en-US" sz="1200" b="0">
              <a:latin typeface="Arial" charset="0"/>
            </a:endParaRPr>
          </a:p>
        </p:txBody>
      </p:sp>
      <p:sp>
        <p:nvSpPr>
          <p:cNvPr id="586755"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a:fld id="{C8CE2D22-3F71-4349-BA95-6EFAD983BDE4}" type="slidenum">
              <a:rPr lang="en-US" sz="1200" b="0"/>
              <a:pPr algn="r"/>
              <a:t>45</a:t>
            </a:fld>
            <a:endParaRPr lang="en-US" sz="1200" b="0"/>
          </a:p>
        </p:txBody>
      </p:sp>
      <p:sp>
        <p:nvSpPr>
          <p:cNvPr id="586756" name="Rectangle 2"/>
          <p:cNvSpPr>
            <a:spLocks noGrp="1" noRot="1" noChangeAspect="1" noChangeArrowheads="1" noTextEdit="1"/>
          </p:cNvSpPr>
          <p:nvPr>
            <p:ph type="sldImg"/>
          </p:nvPr>
        </p:nvSpPr>
        <p:spPr>
          <a:xfrm>
            <a:off x="1144588" y="685800"/>
            <a:ext cx="4572000" cy="3429000"/>
          </a:xfrm>
          <a:ln/>
        </p:spPr>
      </p:sp>
      <p:sp>
        <p:nvSpPr>
          <p:cNvPr id="586757" name="Rectangle 3"/>
          <p:cNvSpPr>
            <a:spLocks noGrp="1" noChangeArrowheads="1"/>
          </p:cNvSpPr>
          <p:nvPr>
            <p:ph type="body" idx="1"/>
          </p:nvPr>
        </p:nvSpPr>
        <p:spPr>
          <a:noFill/>
          <a:ln/>
        </p:spPr>
        <p:txBody>
          <a:bodyPr lIns="91432" tIns="45716" rIns="91432" bIns="45716"/>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1524000"/>
          </a:xfrm>
          <a:prstGeom prst="rect">
            <a:avLst/>
          </a:prstGeom>
          <a:solidFill>
            <a:srgbClr val="070C3C"/>
          </a:solidFill>
          <a:ln w="9525">
            <a:solidFill>
              <a:schemeClr val="tx1"/>
            </a:solidFill>
            <a:miter lim="800000"/>
            <a:headEnd/>
            <a:tailEnd/>
          </a:ln>
          <a:effectLst/>
        </p:spPr>
        <p:txBody>
          <a:bodyPr wrap="none" anchor="ctr"/>
          <a:lstStyle/>
          <a:p>
            <a:pPr>
              <a:defRPr/>
            </a:pPr>
            <a:endParaRPr lang="en-US"/>
          </a:p>
        </p:txBody>
      </p:sp>
      <p:pic>
        <p:nvPicPr>
          <p:cNvPr id="5" name="Picture 4"/>
          <p:cNvPicPr>
            <a:picLocks noChangeAspect="1" noChangeArrowheads="1"/>
          </p:cNvPicPr>
          <p:nvPr/>
        </p:nvPicPr>
        <p:blipFill>
          <a:blip r:embed="rId2" cstate="print"/>
          <a:srcRect/>
          <a:stretch>
            <a:fillRect/>
          </a:stretch>
        </p:blipFill>
        <p:spPr bwMode="auto">
          <a:xfrm>
            <a:off x="533400" y="2924175"/>
            <a:ext cx="2362200" cy="885825"/>
          </a:xfrm>
          <a:prstGeom prst="rect">
            <a:avLst/>
          </a:prstGeom>
          <a:noFill/>
          <a:ln w="9525">
            <a:noFill/>
            <a:miter lim="800000"/>
            <a:headEnd/>
            <a:tailEnd/>
          </a:ln>
        </p:spPr>
      </p:pic>
      <p:sp>
        <p:nvSpPr>
          <p:cNvPr id="6" name="Rectangle 5"/>
          <p:cNvSpPr>
            <a:spLocks noChangeArrowheads="1"/>
          </p:cNvSpPr>
          <p:nvPr/>
        </p:nvSpPr>
        <p:spPr bwMode="auto">
          <a:xfrm>
            <a:off x="0" y="6559550"/>
            <a:ext cx="9144000" cy="304800"/>
          </a:xfrm>
          <a:prstGeom prst="rect">
            <a:avLst/>
          </a:prstGeom>
          <a:solidFill>
            <a:srgbClr val="FFB91D"/>
          </a:solidFill>
          <a:ln w="9525">
            <a:noFill/>
            <a:miter lim="800000"/>
            <a:headEnd/>
            <a:tailEnd/>
          </a:ln>
          <a:effectLst/>
        </p:spPr>
        <p:txBody>
          <a:bodyPr wrap="none" anchor="ctr"/>
          <a:lstStyle/>
          <a:p>
            <a:pPr>
              <a:defRPr/>
            </a:pPr>
            <a:r>
              <a:rPr lang="en-US" sz="800"/>
              <a:t>U.S. EXPORT CONTROLLED</a:t>
            </a:r>
          </a:p>
          <a:p>
            <a:pPr>
              <a:defRPr/>
            </a:pPr>
            <a:r>
              <a:rPr lang="en-US" sz="800"/>
              <a:t>Dissemination is restricted by the Export Administration Regulations.</a:t>
            </a:r>
          </a:p>
        </p:txBody>
      </p:sp>
      <p:pic>
        <p:nvPicPr>
          <p:cNvPr id="7" name="Picture 6"/>
          <p:cNvPicPr>
            <a:picLocks noChangeAspect="1" noChangeArrowheads="1"/>
          </p:cNvPicPr>
          <p:nvPr/>
        </p:nvPicPr>
        <p:blipFill>
          <a:blip r:embed="rId3" cstate="print"/>
          <a:srcRect/>
          <a:stretch>
            <a:fillRect/>
          </a:stretch>
        </p:blipFill>
        <p:spPr bwMode="auto">
          <a:xfrm>
            <a:off x="457200" y="6230938"/>
            <a:ext cx="3395663" cy="169862"/>
          </a:xfrm>
          <a:prstGeom prst="rect">
            <a:avLst/>
          </a:prstGeom>
          <a:noFill/>
          <a:ln w="9525">
            <a:noFill/>
            <a:miter lim="800000"/>
            <a:headEnd/>
            <a:tailEnd/>
          </a:ln>
        </p:spPr>
      </p:pic>
      <p:sp>
        <p:nvSpPr>
          <p:cNvPr id="9" name="Rectangle 1055"/>
          <p:cNvSpPr txBox="1">
            <a:spLocks noGrp="1" noChangeArrowheads="1"/>
          </p:cNvSpPr>
          <p:nvPr userDrawn="1"/>
        </p:nvSpPr>
        <p:spPr bwMode="auto">
          <a:xfrm>
            <a:off x="434975" y="4433888"/>
            <a:ext cx="2557463" cy="1147762"/>
          </a:xfrm>
          <a:prstGeom prst="rect">
            <a:avLst/>
          </a:prstGeom>
          <a:noFill/>
          <a:ln w="9525">
            <a:noFill/>
            <a:miter lim="800000"/>
            <a:headEnd/>
            <a:tailEnd/>
          </a:ln>
        </p:spPr>
        <p:txBody>
          <a:bodyPr/>
          <a:lstStyle/>
          <a:p>
            <a:pPr>
              <a:defRPr/>
            </a:pPr>
            <a:r>
              <a:rPr lang="en-US" sz="500" b="0">
                <a:latin typeface="Arial" charset="0"/>
                <a:ea typeface="SimSun" pitchFamily="2" charset="-122"/>
              </a:rPr>
              <a:t>DO NOT DISCLOSE</a:t>
            </a:r>
          </a:p>
          <a:p>
            <a:pPr algn="l">
              <a:defRPr/>
            </a:pPr>
            <a:r>
              <a:rPr lang="en-US" sz="500" b="0">
                <a:latin typeface="Arial" charset="0"/>
                <a:ea typeface="SimSun" pitchFamily="2" charset="-122"/>
              </a:rPr>
              <a:t>This document contains information that is confidential and proprietary to Parker Hannifin Corporation (“Parker”). This document is furnished on the understanding that the document and the information it contains will not be copied or disclosed to others except with the written consent of Parker, will not be used for any purpose other than conducting business with Parker, and will be returned and all further use will be discontinued upon request by Parker. Copyright Parker. Year of copyright is first year indicated on this document. All rights reserved.</a:t>
            </a:r>
          </a:p>
          <a:p>
            <a:pPr algn="l">
              <a:defRPr/>
            </a:pPr>
            <a:endParaRPr lang="en-US" sz="500" b="0">
              <a:latin typeface="Arial" charset="0"/>
              <a:ea typeface="SimSun" pitchFamily="2" charset="-122"/>
            </a:endParaRPr>
          </a:p>
          <a:p>
            <a:pPr algn="l">
              <a:defRPr/>
            </a:pPr>
            <a:r>
              <a:rPr lang="en-US" altLang="zh-CN" sz="500" b="0">
                <a:latin typeface="Arial" charset="0"/>
                <a:ea typeface="SimSun" pitchFamily="2" charset="-122"/>
              </a:rPr>
              <a:t>U.S. EXPORT CONTROLLED. This document contains technical data whose export or re-transfer is restricted by the Export Administration Act (U.S.C. 2401-2420) and the Export Administration Regulations (15 CFR 730-774).  Violation of these Export Laws is subject to severe penalties. Export License No.: D380217.</a:t>
            </a:r>
            <a:r>
              <a:rPr lang="en-US" sz="500" b="0">
                <a:latin typeface="Arial" charset="0"/>
                <a:ea typeface="SimSun" pitchFamily="2" charset="-122"/>
              </a:rPr>
              <a:t> </a:t>
            </a:r>
          </a:p>
        </p:txBody>
      </p:sp>
      <p:pic>
        <p:nvPicPr>
          <p:cNvPr id="10" name="Picture 32" descr="MSJ_MLJ_Airplanes_KO copy"/>
          <p:cNvPicPr>
            <a:picLocks noChangeAspect="1" noChangeArrowheads="1"/>
          </p:cNvPicPr>
          <p:nvPr userDrawn="1"/>
        </p:nvPicPr>
        <p:blipFill>
          <a:blip r:embed="rId4" cstate="print"/>
          <a:srcRect/>
          <a:stretch>
            <a:fillRect/>
          </a:stretch>
        </p:blipFill>
        <p:spPr bwMode="auto">
          <a:xfrm>
            <a:off x="5438775" y="3811588"/>
            <a:ext cx="3300413" cy="1993900"/>
          </a:xfrm>
          <a:prstGeom prst="rect">
            <a:avLst/>
          </a:prstGeom>
          <a:noFill/>
          <a:ln w="9525">
            <a:noFill/>
            <a:miter lim="800000"/>
            <a:headEnd/>
            <a:tailEnd/>
          </a:ln>
        </p:spPr>
      </p:pic>
      <p:sp>
        <p:nvSpPr>
          <p:cNvPr id="309250" name="Rectangle 2"/>
          <p:cNvSpPr>
            <a:spLocks noGrp="1" noChangeArrowheads="1"/>
          </p:cNvSpPr>
          <p:nvPr>
            <p:ph type="subTitle" idx="1"/>
          </p:nvPr>
        </p:nvSpPr>
        <p:spPr>
          <a:xfrm>
            <a:off x="457200" y="1676400"/>
            <a:ext cx="8458200" cy="1143000"/>
          </a:xfrm>
        </p:spPr>
        <p:txBody>
          <a:bodyPr/>
          <a:lstStyle>
            <a:lvl1pPr marL="0" indent="0">
              <a:buFont typeface="Times" pitchFamily="18" charset="0"/>
              <a:buNone/>
              <a:defRPr sz="2800" b="1"/>
            </a:lvl1pPr>
          </a:lstStyle>
          <a:p>
            <a:r>
              <a:rPr lang="en-US"/>
              <a:t>Click to edit Master subtitle style</a:t>
            </a:r>
          </a:p>
        </p:txBody>
      </p:sp>
      <p:sp>
        <p:nvSpPr>
          <p:cNvPr id="309255" name="Rectangle 7"/>
          <p:cNvSpPr>
            <a:spLocks noGrp="1" noChangeArrowheads="1"/>
          </p:cNvSpPr>
          <p:nvPr>
            <p:ph type="ctrTitle" sz="quarter"/>
          </p:nvPr>
        </p:nvSpPr>
        <p:spPr>
          <a:xfrm>
            <a:off x="457200" y="228600"/>
            <a:ext cx="8458200" cy="1295400"/>
          </a:xfrm>
        </p:spPr>
        <p:txBody>
          <a:bodyPr/>
          <a:lstStyle>
            <a:lvl1pPr>
              <a:defRPr>
                <a:solidFill>
                  <a:schemeClr val="bg1"/>
                </a:solidFill>
              </a:defRPr>
            </a:lvl1pPr>
          </a:lstStyle>
          <a:p>
            <a:r>
              <a:rPr lang="en-US"/>
              <a:t>Click to edit Master title style</a:t>
            </a:r>
          </a:p>
        </p:txBody>
      </p:sp>
      <p:sp>
        <p:nvSpPr>
          <p:cNvPr id="11" name="Rectangle 8"/>
          <p:cNvSpPr>
            <a:spLocks noGrp="1" noChangeArrowheads="1"/>
          </p:cNvSpPr>
          <p:nvPr>
            <p:ph type="dt" sz="quarter" idx="10"/>
          </p:nvPr>
        </p:nvSpPr>
        <p:spPr bwMode="auto">
          <a:xfrm>
            <a:off x="6740525" y="6159500"/>
            <a:ext cx="2174875"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smtClean="0">
                <a:latin typeface="+mn-lt"/>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304800"/>
            <a:ext cx="211455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19125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4582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76400"/>
            <a:ext cx="8153400" cy="4114800"/>
          </a:xfrm>
        </p:spPr>
        <p:txBody>
          <a:bodyPr/>
          <a:lstStyle/>
          <a:p>
            <a:pPr lvl="0"/>
            <a:endParaRPr lang="en-US"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4582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76400"/>
            <a:ext cx="40005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676400"/>
            <a:ext cx="40005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4582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76400"/>
            <a:ext cx="40005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10100" y="1676400"/>
            <a:ext cx="40005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10100" y="3810000"/>
            <a:ext cx="40005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6400"/>
            <a:ext cx="4000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676400"/>
            <a:ext cx="4000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8226" name="Rectangle 2"/>
          <p:cNvSpPr>
            <a:spLocks noChangeArrowheads="1"/>
          </p:cNvSpPr>
          <p:nvPr/>
        </p:nvSpPr>
        <p:spPr bwMode="auto">
          <a:xfrm>
            <a:off x="0" y="6553200"/>
            <a:ext cx="9144000" cy="304800"/>
          </a:xfrm>
          <a:prstGeom prst="rect">
            <a:avLst/>
          </a:prstGeom>
          <a:solidFill>
            <a:srgbClr val="FFB91D"/>
          </a:solidFill>
          <a:ln w="9525">
            <a:noFill/>
            <a:miter lim="800000"/>
            <a:headEnd/>
            <a:tailEnd/>
          </a:ln>
          <a:effectLst/>
        </p:spPr>
        <p:txBody>
          <a:bodyPr wrap="none" anchor="ctr"/>
          <a:lstStyle/>
          <a:p>
            <a:pPr>
              <a:defRPr/>
            </a:pPr>
            <a:r>
              <a:rPr lang="en-US" sz="800" b="0"/>
              <a:t>Use or disclosure of data contained on this sheet is subject to the restrictions on the title page of this presentation.</a:t>
            </a:r>
          </a:p>
        </p:txBody>
      </p:sp>
      <p:sp>
        <p:nvSpPr>
          <p:cNvPr id="7171" name="Rectangle 3"/>
          <p:cNvSpPr>
            <a:spLocks noGrp="1" noChangeArrowheads="1"/>
          </p:cNvSpPr>
          <p:nvPr>
            <p:ph type="title"/>
          </p:nvPr>
        </p:nvSpPr>
        <p:spPr bwMode="auto">
          <a:xfrm>
            <a:off x="457200" y="304800"/>
            <a:ext cx="8458200"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7172" name="Rectangle 4"/>
          <p:cNvSpPr>
            <a:spLocks noGrp="1" noChangeArrowheads="1"/>
          </p:cNvSpPr>
          <p:nvPr>
            <p:ph type="body" idx="1"/>
          </p:nvPr>
        </p:nvSpPr>
        <p:spPr bwMode="auto">
          <a:xfrm>
            <a:off x="457200" y="1676400"/>
            <a:ext cx="8153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7173" name="Picture 5"/>
          <p:cNvPicPr>
            <a:picLocks noChangeAspect="1" noChangeArrowheads="1"/>
          </p:cNvPicPr>
          <p:nvPr/>
        </p:nvPicPr>
        <p:blipFill>
          <a:blip r:embed="rId16" cstate="print"/>
          <a:srcRect/>
          <a:stretch>
            <a:fillRect/>
          </a:stretch>
        </p:blipFill>
        <p:spPr bwMode="auto">
          <a:xfrm>
            <a:off x="8279587" y="6208713"/>
            <a:ext cx="776288" cy="290512"/>
          </a:xfrm>
          <a:prstGeom prst="rect">
            <a:avLst/>
          </a:prstGeom>
          <a:noFill/>
          <a:ln w="9525">
            <a:noFill/>
            <a:miter lim="800000"/>
            <a:headEnd/>
            <a:tailEnd/>
          </a:ln>
        </p:spPr>
      </p:pic>
      <p:sp>
        <p:nvSpPr>
          <p:cNvPr id="308231" name="Rectangle 7"/>
          <p:cNvSpPr>
            <a:spLocks noChangeArrowheads="1"/>
          </p:cNvSpPr>
          <p:nvPr userDrawn="1"/>
        </p:nvSpPr>
        <p:spPr bwMode="auto">
          <a:xfrm>
            <a:off x="101600" y="6446838"/>
            <a:ext cx="1047750" cy="295275"/>
          </a:xfrm>
          <a:prstGeom prst="rect">
            <a:avLst/>
          </a:prstGeom>
          <a:noFill/>
          <a:ln w="9525">
            <a:noFill/>
            <a:miter lim="800000"/>
            <a:headEnd/>
            <a:tailEnd/>
          </a:ln>
          <a:effectLst/>
        </p:spPr>
        <p:txBody>
          <a:bodyPr/>
          <a:lstStyle/>
          <a:p>
            <a:pPr algn="l">
              <a:defRPr/>
            </a:pPr>
            <a:endParaRPr lang="en-US" sz="1000" b="0">
              <a:latin typeface="Arial" charset="0"/>
            </a:endParaRPr>
          </a:p>
          <a:p>
            <a:pPr algn="l">
              <a:defRPr/>
            </a:pPr>
            <a:fld id="{A30223FC-7DA4-461D-AA52-00CE2A4E118E}" type="slidenum">
              <a:rPr lang="en-US" sz="1000" b="0">
                <a:latin typeface="Arial" charset="0"/>
              </a:rPr>
              <a:pPr algn="l">
                <a:defRPr/>
              </a:pPr>
              <a:t>‹#›</a:t>
            </a:fld>
            <a:endParaRPr lang="en-US" sz="1000" b="0">
              <a:latin typeface="Arial" charset="0"/>
            </a:endParaRPr>
          </a:p>
        </p:txBody>
      </p:sp>
      <p:sp>
        <p:nvSpPr>
          <p:cNvPr id="308232" name="Rectangle 8"/>
          <p:cNvSpPr>
            <a:spLocks noChangeArrowheads="1"/>
          </p:cNvSpPr>
          <p:nvPr userDrawn="1"/>
        </p:nvSpPr>
        <p:spPr bwMode="auto">
          <a:xfrm>
            <a:off x="460375" y="6437313"/>
            <a:ext cx="1047750" cy="295275"/>
          </a:xfrm>
          <a:prstGeom prst="rect">
            <a:avLst/>
          </a:prstGeom>
          <a:noFill/>
          <a:ln w="9525">
            <a:noFill/>
            <a:miter lim="800000"/>
            <a:headEnd/>
            <a:tailEnd/>
          </a:ln>
          <a:effectLst/>
        </p:spPr>
        <p:txBody>
          <a:bodyPr/>
          <a:lstStyle/>
          <a:p>
            <a:pPr algn="l">
              <a:defRPr/>
            </a:pPr>
            <a:endParaRPr lang="en-US" sz="1000" b="0">
              <a:latin typeface="Arial" charset="0"/>
            </a:endParaRPr>
          </a:p>
          <a:p>
            <a:pPr algn="l">
              <a:defRPr/>
            </a:pPr>
            <a:endParaRPr lang="en-US" sz="1000" b="0">
              <a:latin typeface="Arial" charset="0"/>
            </a:endParaRPr>
          </a:p>
        </p:txBody>
      </p:sp>
    </p:spTree>
  </p:cSld>
  <p:clrMap bg1="lt1" tx1="dk1" bg2="lt2" tx2="dk2" accent1="accent1" accent2="accent2" accent3="accent3" accent4="accent4" accent5="accent5" accent6="accent6" hlink="hlink" folHlink="folHlink"/>
  <p:sldLayoutIdLst>
    <p:sldLayoutId id="2147483680"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Lst>
  <p:txStyles>
    <p:titleStyle>
      <a:lvl1pPr algn="l" rtl="0" eaLnBrk="0" fontAlgn="base" hangingPunct="0">
        <a:spcBef>
          <a:spcPct val="0"/>
        </a:spcBef>
        <a:spcAft>
          <a:spcPct val="0"/>
        </a:spcAft>
        <a:defRPr sz="3600" b="1">
          <a:solidFill>
            <a:srgbClr val="070C3C"/>
          </a:solidFill>
          <a:latin typeface="+mj-lt"/>
          <a:ea typeface="+mj-ea"/>
          <a:cs typeface="+mj-cs"/>
        </a:defRPr>
      </a:lvl1pPr>
      <a:lvl2pPr algn="l" rtl="0" eaLnBrk="0" fontAlgn="base" hangingPunct="0">
        <a:spcBef>
          <a:spcPct val="0"/>
        </a:spcBef>
        <a:spcAft>
          <a:spcPct val="0"/>
        </a:spcAft>
        <a:defRPr sz="3600" b="1">
          <a:solidFill>
            <a:srgbClr val="070C3C"/>
          </a:solidFill>
          <a:latin typeface="Arial" charset="0"/>
        </a:defRPr>
      </a:lvl2pPr>
      <a:lvl3pPr algn="l" rtl="0" eaLnBrk="0" fontAlgn="base" hangingPunct="0">
        <a:spcBef>
          <a:spcPct val="0"/>
        </a:spcBef>
        <a:spcAft>
          <a:spcPct val="0"/>
        </a:spcAft>
        <a:defRPr sz="3600" b="1">
          <a:solidFill>
            <a:srgbClr val="070C3C"/>
          </a:solidFill>
          <a:latin typeface="Arial" charset="0"/>
        </a:defRPr>
      </a:lvl3pPr>
      <a:lvl4pPr algn="l" rtl="0" eaLnBrk="0" fontAlgn="base" hangingPunct="0">
        <a:spcBef>
          <a:spcPct val="0"/>
        </a:spcBef>
        <a:spcAft>
          <a:spcPct val="0"/>
        </a:spcAft>
        <a:defRPr sz="3600" b="1">
          <a:solidFill>
            <a:srgbClr val="070C3C"/>
          </a:solidFill>
          <a:latin typeface="Arial" charset="0"/>
        </a:defRPr>
      </a:lvl4pPr>
      <a:lvl5pPr algn="l" rtl="0" eaLnBrk="0" fontAlgn="base" hangingPunct="0">
        <a:spcBef>
          <a:spcPct val="0"/>
        </a:spcBef>
        <a:spcAft>
          <a:spcPct val="0"/>
        </a:spcAft>
        <a:defRPr sz="3600" b="1">
          <a:solidFill>
            <a:srgbClr val="070C3C"/>
          </a:solidFill>
          <a:latin typeface="Arial" charset="0"/>
        </a:defRPr>
      </a:lvl5pPr>
      <a:lvl6pPr marL="457200" algn="l" rtl="0" fontAlgn="base">
        <a:spcBef>
          <a:spcPct val="0"/>
        </a:spcBef>
        <a:spcAft>
          <a:spcPct val="0"/>
        </a:spcAft>
        <a:defRPr sz="3600" b="1">
          <a:solidFill>
            <a:srgbClr val="070C3C"/>
          </a:solidFill>
          <a:latin typeface="Arial" charset="0"/>
        </a:defRPr>
      </a:lvl6pPr>
      <a:lvl7pPr marL="914400" algn="l" rtl="0" fontAlgn="base">
        <a:spcBef>
          <a:spcPct val="0"/>
        </a:spcBef>
        <a:spcAft>
          <a:spcPct val="0"/>
        </a:spcAft>
        <a:defRPr sz="3600" b="1">
          <a:solidFill>
            <a:srgbClr val="070C3C"/>
          </a:solidFill>
          <a:latin typeface="Arial" charset="0"/>
        </a:defRPr>
      </a:lvl7pPr>
      <a:lvl8pPr marL="1371600" algn="l" rtl="0" fontAlgn="base">
        <a:spcBef>
          <a:spcPct val="0"/>
        </a:spcBef>
        <a:spcAft>
          <a:spcPct val="0"/>
        </a:spcAft>
        <a:defRPr sz="3600" b="1">
          <a:solidFill>
            <a:srgbClr val="070C3C"/>
          </a:solidFill>
          <a:latin typeface="Arial" charset="0"/>
        </a:defRPr>
      </a:lvl8pPr>
      <a:lvl9pPr marL="1828800" algn="l" rtl="0" fontAlgn="base">
        <a:spcBef>
          <a:spcPct val="0"/>
        </a:spcBef>
        <a:spcAft>
          <a:spcPct val="0"/>
        </a:spcAft>
        <a:defRPr sz="3600" b="1">
          <a:solidFill>
            <a:srgbClr val="070C3C"/>
          </a:solidFill>
          <a:latin typeface="Arial" charset="0"/>
        </a:defRPr>
      </a:lvl9pPr>
    </p:titleStyle>
    <p:bodyStyle>
      <a:lvl1pPr marL="342900" indent="-342900" algn="l" rtl="0" eaLnBrk="0" fontAlgn="base" hangingPunct="0">
        <a:spcBef>
          <a:spcPct val="20000"/>
        </a:spcBef>
        <a:spcAft>
          <a:spcPct val="0"/>
        </a:spcAft>
        <a:buFont typeface="Times" pitchFamily="18"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Times" pitchFamily="18" charset="0"/>
        <a:buChar char="•"/>
        <a:defRPr sz="2800">
          <a:solidFill>
            <a:schemeClr val="accent1"/>
          </a:solidFill>
          <a:latin typeface="+mn-lt"/>
        </a:defRPr>
      </a:lvl2pPr>
      <a:lvl3pPr marL="1143000" indent="-228600" algn="l" rtl="0" eaLnBrk="0" fontAlgn="base" hangingPunct="0">
        <a:spcBef>
          <a:spcPct val="20000"/>
        </a:spcBef>
        <a:spcAft>
          <a:spcPct val="0"/>
        </a:spcAft>
        <a:buFont typeface="Times" pitchFamily="18" charset="0"/>
        <a:buChar char="•"/>
        <a:defRPr sz="2400">
          <a:solidFill>
            <a:schemeClr val="accent1"/>
          </a:solidFill>
          <a:latin typeface="+mn-lt"/>
        </a:defRPr>
      </a:lvl3pPr>
      <a:lvl4pPr marL="1600200" indent="-228600" algn="l" rtl="0" eaLnBrk="0" fontAlgn="base" hangingPunct="0">
        <a:spcBef>
          <a:spcPct val="20000"/>
        </a:spcBef>
        <a:spcAft>
          <a:spcPct val="0"/>
        </a:spcAft>
        <a:buFont typeface="Times" pitchFamily="18" charset="0"/>
        <a:buChar char="•"/>
        <a:defRPr sz="2000">
          <a:solidFill>
            <a:schemeClr val="accent1"/>
          </a:solidFill>
          <a:latin typeface="+mn-lt"/>
        </a:defRPr>
      </a:lvl4pPr>
      <a:lvl5pPr marL="2057400" indent="-228600" algn="l" rtl="0" eaLnBrk="0" fontAlgn="base" hangingPunct="0">
        <a:spcBef>
          <a:spcPct val="20000"/>
        </a:spcBef>
        <a:spcAft>
          <a:spcPct val="0"/>
        </a:spcAft>
        <a:buFont typeface="Times" pitchFamily="18" charset="0"/>
        <a:buChar char="•"/>
        <a:defRPr sz="2000">
          <a:solidFill>
            <a:schemeClr val="accent1"/>
          </a:solidFill>
          <a:latin typeface="+mn-lt"/>
        </a:defRPr>
      </a:lvl5pPr>
      <a:lvl6pPr marL="2514600" indent="-228600" algn="l" rtl="0" fontAlgn="base">
        <a:spcBef>
          <a:spcPct val="20000"/>
        </a:spcBef>
        <a:spcAft>
          <a:spcPct val="0"/>
        </a:spcAft>
        <a:buFont typeface="Times" pitchFamily="18" charset="0"/>
        <a:buChar char="•"/>
        <a:defRPr sz="2000">
          <a:solidFill>
            <a:schemeClr val="accent1"/>
          </a:solidFill>
          <a:latin typeface="+mn-lt"/>
        </a:defRPr>
      </a:lvl6pPr>
      <a:lvl7pPr marL="2971800" indent="-228600" algn="l" rtl="0" fontAlgn="base">
        <a:spcBef>
          <a:spcPct val="20000"/>
        </a:spcBef>
        <a:spcAft>
          <a:spcPct val="0"/>
        </a:spcAft>
        <a:buFont typeface="Times" pitchFamily="18" charset="0"/>
        <a:buChar char="•"/>
        <a:defRPr sz="2000">
          <a:solidFill>
            <a:schemeClr val="accent1"/>
          </a:solidFill>
          <a:latin typeface="+mn-lt"/>
        </a:defRPr>
      </a:lvl7pPr>
      <a:lvl8pPr marL="3429000" indent="-228600" algn="l" rtl="0" fontAlgn="base">
        <a:spcBef>
          <a:spcPct val="20000"/>
        </a:spcBef>
        <a:spcAft>
          <a:spcPct val="0"/>
        </a:spcAft>
        <a:buFont typeface="Times" pitchFamily="18" charset="0"/>
        <a:buChar char="•"/>
        <a:defRPr sz="2000">
          <a:solidFill>
            <a:schemeClr val="accent1"/>
          </a:solidFill>
          <a:latin typeface="+mn-lt"/>
        </a:defRPr>
      </a:lvl8pPr>
      <a:lvl9pPr marL="3886200" indent="-228600" algn="l" rtl="0" fontAlgn="base">
        <a:spcBef>
          <a:spcPct val="20000"/>
        </a:spcBef>
        <a:spcAft>
          <a:spcPct val="0"/>
        </a:spcAft>
        <a:buFont typeface="Times" pitchFamily="18" charset="0"/>
        <a:buChar char="•"/>
        <a:defRPr sz="20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p:txBody>
          <a:bodyPr/>
          <a:lstStyle/>
          <a:p>
            <a:pPr eaLnBrk="1" hangingPunct="1"/>
            <a:r>
              <a:rPr lang="en-US" dirty="0" smtClean="0"/>
              <a:t>P-8A WBDDS</a:t>
            </a:r>
            <a:br>
              <a:rPr lang="en-US" dirty="0" smtClean="0"/>
            </a:br>
            <a:r>
              <a:rPr lang="en-US" dirty="0" smtClean="0"/>
              <a:t>Single Point Failure Resolution</a:t>
            </a:r>
          </a:p>
        </p:txBody>
      </p:sp>
      <p:sp>
        <p:nvSpPr>
          <p:cNvPr id="9219" name="Rectangle 3"/>
          <p:cNvSpPr>
            <a:spLocks noGrp="1" noChangeArrowheads="1"/>
          </p:cNvSpPr>
          <p:nvPr>
            <p:ph type="subTitle" idx="1"/>
          </p:nvPr>
        </p:nvSpPr>
        <p:spPr/>
        <p:txBody>
          <a:bodyPr/>
          <a:lstStyle/>
          <a:p>
            <a:pPr eaLnBrk="1" hangingPunct="1"/>
            <a:r>
              <a:rPr lang="en-US" dirty="0" smtClean="0"/>
              <a:t>June 29, 2010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0"/>
            <a:ext cx="8458200" cy="1371600"/>
          </a:xfrm>
        </p:spPr>
        <p:txBody>
          <a:bodyPr/>
          <a:lstStyle/>
          <a:p>
            <a:pPr eaLnBrk="1" hangingPunct="1"/>
            <a:r>
              <a:rPr lang="en-US" smtClean="0"/>
              <a:t>Block Diagram</a:t>
            </a:r>
          </a:p>
        </p:txBody>
      </p:sp>
      <p:pic>
        <p:nvPicPr>
          <p:cNvPr id="35843" name="Picture 6"/>
          <p:cNvPicPr>
            <a:picLocks noChangeAspect="1" noChangeArrowheads="1"/>
          </p:cNvPicPr>
          <p:nvPr/>
        </p:nvPicPr>
        <p:blipFill>
          <a:blip r:embed="rId2" cstate="print"/>
          <a:srcRect/>
          <a:stretch>
            <a:fillRect/>
          </a:stretch>
        </p:blipFill>
        <p:spPr bwMode="auto">
          <a:xfrm>
            <a:off x="631825" y="638175"/>
            <a:ext cx="7569200" cy="5500688"/>
          </a:xfrm>
          <a:prstGeom prst="rect">
            <a:avLst/>
          </a:prstGeom>
          <a:noFill/>
          <a:ln w="9525" algn="ctr">
            <a:noFill/>
            <a:miter lim="800000"/>
            <a:headEnd/>
            <a:tailEnd/>
          </a:ln>
        </p:spPr>
      </p:pic>
      <p:sp>
        <p:nvSpPr>
          <p:cNvPr id="4" name="Rectangle 3"/>
          <p:cNvSpPr/>
          <p:nvPr/>
        </p:nvSpPr>
        <p:spPr>
          <a:xfrm rot="19957945">
            <a:off x="2931852" y="2821438"/>
            <a:ext cx="3685624"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 Edwards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dirty="0" smtClean="0"/>
              <a:t>WBDDS Operation</a:t>
            </a:r>
          </a:p>
        </p:txBody>
      </p:sp>
      <p:sp>
        <p:nvSpPr>
          <p:cNvPr id="36867" name="Rectangle 3"/>
          <p:cNvSpPr>
            <a:spLocks noGrp="1" noChangeArrowheads="1"/>
          </p:cNvSpPr>
          <p:nvPr>
            <p:ph type="body" idx="1"/>
          </p:nvPr>
        </p:nvSpPr>
        <p:spPr>
          <a:xfrm>
            <a:off x="457200" y="1001713"/>
            <a:ext cx="8153400" cy="5068887"/>
          </a:xfrm>
        </p:spPr>
        <p:txBody>
          <a:bodyPr/>
          <a:lstStyle/>
          <a:p>
            <a:pPr eaLnBrk="1" hangingPunct="1"/>
            <a:r>
              <a:rPr lang="en-US" dirty="0" smtClean="0"/>
              <a:t>Normal operation</a:t>
            </a:r>
          </a:p>
          <a:p>
            <a:pPr lvl="1" eaLnBrk="1" hangingPunct="1"/>
            <a:endParaRPr lang="en-US" dirty="0" smtClean="0"/>
          </a:p>
        </p:txBody>
      </p:sp>
      <p:sp>
        <p:nvSpPr>
          <p:cNvPr id="4" name="Rectangle 3"/>
          <p:cNvSpPr/>
          <p:nvPr/>
        </p:nvSpPr>
        <p:spPr>
          <a:xfrm rot="19957945">
            <a:off x="2931852" y="2821438"/>
            <a:ext cx="3685624"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 Edwards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dirty="0" smtClean="0"/>
              <a:t>WBDDS Operation, continued</a:t>
            </a:r>
          </a:p>
        </p:txBody>
      </p:sp>
      <p:sp>
        <p:nvSpPr>
          <p:cNvPr id="39939" name="Rectangle 3"/>
          <p:cNvSpPr>
            <a:spLocks noGrp="1" noChangeArrowheads="1"/>
          </p:cNvSpPr>
          <p:nvPr>
            <p:ph type="body" idx="1"/>
          </p:nvPr>
        </p:nvSpPr>
        <p:spPr>
          <a:xfrm>
            <a:off x="457200" y="1050925"/>
            <a:ext cx="8153400" cy="5019675"/>
          </a:xfrm>
        </p:spPr>
        <p:txBody>
          <a:bodyPr/>
          <a:lstStyle/>
          <a:p>
            <a:pPr eaLnBrk="1" hangingPunct="1"/>
            <a:r>
              <a:rPr lang="en-US" dirty="0" smtClean="0"/>
              <a:t>Abnormal operation</a:t>
            </a:r>
          </a:p>
        </p:txBody>
      </p:sp>
      <p:sp>
        <p:nvSpPr>
          <p:cNvPr id="4" name="Rectangle 3"/>
          <p:cNvSpPr/>
          <p:nvPr/>
        </p:nvSpPr>
        <p:spPr>
          <a:xfrm rot="19957945">
            <a:off x="2931852" y="2821438"/>
            <a:ext cx="3685624"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 Edwards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0" y="0"/>
            <a:ext cx="9144000" cy="1371600"/>
          </a:xfrm>
          <a:prstGeom prst="rect">
            <a:avLst/>
          </a:prstGeom>
          <a:solidFill>
            <a:schemeClr val="tx2"/>
          </a:solidFill>
          <a:ln w="9525">
            <a:solidFill>
              <a:schemeClr val="tx1"/>
            </a:solidFill>
            <a:miter lim="800000"/>
            <a:headEnd/>
            <a:tailEnd/>
          </a:ln>
        </p:spPr>
        <p:txBody>
          <a:bodyPr wrap="none" anchor="ctr"/>
          <a:lstStyle/>
          <a:p>
            <a:endParaRPr lang="en-US"/>
          </a:p>
        </p:txBody>
      </p:sp>
      <p:sp>
        <p:nvSpPr>
          <p:cNvPr id="41987" name="Rectangle 3"/>
          <p:cNvSpPr>
            <a:spLocks noGrp="1" noChangeArrowheads="1"/>
          </p:cNvSpPr>
          <p:nvPr>
            <p:ph type="title"/>
          </p:nvPr>
        </p:nvSpPr>
        <p:spPr/>
        <p:txBody>
          <a:bodyPr/>
          <a:lstStyle/>
          <a:p>
            <a:pPr eaLnBrk="1" hangingPunct="1"/>
            <a:r>
              <a:rPr lang="en-US" dirty="0" smtClean="0">
                <a:solidFill>
                  <a:schemeClr val="bg1"/>
                </a:solidFill>
              </a:rPr>
              <a:t>Architecture Development</a:t>
            </a:r>
          </a:p>
        </p:txBody>
      </p:sp>
      <p:sp>
        <p:nvSpPr>
          <p:cNvPr id="41988" name="Rectangle 4"/>
          <p:cNvSpPr>
            <a:spLocks noGrp="1" noChangeArrowheads="1"/>
          </p:cNvSpPr>
          <p:nvPr>
            <p:ph type="subTitle" idx="4294967295"/>
          </p:nvPr>
        </p:nvSpPr>
        <p:spPr>
          <a:xfrm>
            <a:off x="152400" y="1524000"/>
            <a:ext cx="6400800" cy="1752600"/>
          </a:xfrm>
        </p:spPr>
        <p:txBody>
          <a:bodyPr/>
          <a:lstStyle/>
          <a:p>
            <a:pPr marL="0" indent="0" eaLnBrk="1" hangingPunct="1">
              <a:buFont typeface="Times" pitchFamily="18" charset="0"/>
              <a:buNone/>
            </a:pPr>
            <a:r>
              <a:rPr lang="en-US" sz="2800" b="1" dirty="0" smtClean="0"/>
              <a:t>Beach</a:t>
            </a:r>
            <a:endParaRPr lang="en-US" sz="2800" b="1" dirty="0" smtClean="0"/>
          </a:p>
        </p:txBody>
      </p:sp>
      <p:pic>
        <p:nvPicPr>
          <p:cNvPr id="41989" name="Picture 5"/>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pic>
        <p:nvPicPr>
          <p:cNvPr id="41990"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 Development</a:t>
            </a:r>
            <a:endParaRPr lang="en-US" dirty="0"/>
          </a:p>
        </p:txBody>
      </p:sp>
      <p:sp>
        <p:nvSpPr>
          <p:cNvPr id="3" name="Content Placeholder 2"/>
          <p:cNvSpPr>
            <a:spLocks noGrp="1"/>
          </p:cNvSpPr>
          <p:nvPr>
            <p:ph idx="1"/>
          </p:nvPr>
        </p:nvSpPr>
        <p:spPr/>
        <p:txBody>
          <a:bodyPr/>
          <a:lstStyle/>
          <a:p>
            <a:r>
              <a:rPr lang="en-US" sz="2800" dirty="0" smtClean="0"/>
              <a:t>Provide basis of </a:t>
            </a:r>
            <a:r>
              <a:rPr lang="en-US" sz="2800" dirty="0" smtClean="0"/>
              <a:t>architecture options</a:t>
            </a:r>
            <a:endParaRPr lang="en-US" sz="2800" dirty="0" smtClean="0"/>
          </a:p>
          <a:p>
            <a:r>
              <a:rPr lang="en-US" sz="2800" dirty="0" smtClean="0"/>
              <a:t>Show block </a:t>
            </a:r>
            <a:r>
              <a:rPr lang="en-US" sz="2800" dirty="0" smtClean="0"/>
              <a:t>diagrams</a:t>
            </a:r>
            <a:endParaRPr lang="en-US" sz="2800" dirty="0" smtClean="0"/>
          </a:p>
          <a:p>
            <a:r>
              <a:rPr lang="en-US" sz="2800" dirty="0" smtClean="0"/>
              <a:t>Overview of safety </a:t>
            </a:r>
            <a:r>
              <a:rPr lang="en-US" sz="2800" dirty="0" smtClean="0"/>
              <a:t>analyses</a:t>
            </a:r>
            <a:endParaRPr lang="en-US" sz="2800" dirty="0" smtClean="0"/>
          </a:p>
          <a:p>
            <a:r>
              <a:rPr lang="en-US" sz="2800" dirty="0" smtClean="0"/>
              <a:t>Show need for (1) or (2) brakes, need for torque brake, need for energy absorbing coupler,</a:t>
            </a:r>
          </a:p>
          <a:p>
            <a:r>
              <a:rPr lang="en-US" sz="2800" dirty="0" smtClean="0"/>
              <a:t>Etc.</a:t>
            </a:r>
          </a:p>
          <a:p>
            <a:r>
              <a:rPr lang="en-US" sz="2800" dirty="0" smtClean="0"/>
              <a:t>Ensure that Boeing </a:t>
            </a:r>
            <a:r>
              <a:rPr lang="en-US" sz="2800" dirty="0" smtClean="0"/>
              <a:t>has information needed to select an architecture at end of meeting.</a:t>
            </a:r>
            <a:endParaRPr lang="en-US" sz="2800"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Include </a:t>
            </a:r>
            <a:r>
              <a:rPr lang="en-US" dirty="0" smtClean="0"/>
              <a:t>schedules for O</a:t>
            </a:r>
            <a:r>
              <a:rPr lang="en-US" dirty="0" smtClean="0"/>
              <a:t>-Brake/TL/CTS and O-Brake/FTS </a:t>
            </a:r>
            <a:r>
              <a:rPr lang="en-US" dirty="0" smtClean="0"/>
              <a:t>architectures </a:t>
            </a:r>
            <a:r>
              <a:rPr lang="en-US" dirty="0" smtClean="0"/>
              <a:t>with </a:t>
            </a:r>
            <a:r>
              <a:rPr lang="en-US" dirty="0" smtClean="0"/>
              <a:t>option to add a second O-Brake</a:t>
            </a:r>
            <a:endParaRPr lang="en-US" dirty="0"/>
          </a:p>
        </p:txBody>
      </p:sp>
      <p:sp>
        <p:nvSpPr>
          <p:cNvPr id="4" name="Rectangle 3"/>
          <p:cNvSpPr/>
          <p:nvPr/>
        </p:nvSpPr>
        <p:spPr>
          <a:xfrm rot="19957945">
            <a:off x="3203130" y="3778369"/>
            <a:ext cx="2646879" cy="923330"/>
          </a:xfrm>
          <a:prstGeom prst="rect">
            <a:avLst/>
          </a:prstGeom>
          <a:noFill/>
        </p:spPr>
        <p:txBody>
          <a:bodyPr wrap="none" lIns="91440" tIns="45720" rIns="91440" bIns="45720">
            <a:spAutoFit/>
          </a:bodyPr>
          <a:lstStyle/>
          <a:p>
            <a:pPr algn="ctr"/>
            <a:r>
              <a:rPr lang="en-US" sz="5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t>
            </a: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Hofer</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0" y="0"/>
            <a:ext cx="9144000" cy="1371600"/>
          </a:xfrm>
          <a:prstGeom prst="rect">
            <a:avLst/>
          </a:prstGeom>
          <a:solidFill>
            <a:schemeClr val="tx2"/>
          </a:solidFill>
          <a:ln w="9525">
            <a:solidFill>
              <a:schemeClr val="tx1"/>
            </a:solidFill>
            <a:miter lim="800000"/>
            <a:headEnd/>
            <a:tailEnd/>
          </a:ln>
        </p:spPr>
        <p:txBody>
          <a:bodyPr wrap="none" anchor="ctr"/>
          <a:lstStyle/>
          <a:p>
            <a:endParaRPr lang="en-US"/>
          </a:p>
        </p:txBody>
      </p:sp>
      <p:sp>
        <p:nvSpPr>
          <p:cNvPr id="41987" name="Rectangle 3"/>
          <p:cNvSpPr>
            <a:spLocks noGrp="1" noChangeArrowheads="1"/>
          </p:cNvSpPr>
          <p:nvPr>
            <p:ph type="title"/>
          </p:nvPr>
        </p:nvSpPr>
        <p:spPr/>
        <p:txBody>
          <a:bodyPr/>
          <a:lstStyle/>
          <a:p>
            <a:pPr eaLnBrk="1" hangingPunct="1"/>
            <a:r>
              <a:rPr lang="en-US" smtClean="0">
                <a:solidFill>
                  <a:schemeClr val="bg1"/>
                </a:solidFill>
              </a:rPr>
              <a:t>Design / Sizing Analysis</a:t>
            </a:r>
          </a:p>
        </p:txBody>
      </p:sp>
      <p:sp>
        <p:nvSpPr>
          <p:cNvPr id="41988" name="Rectangle 4"/>
          <p:cNvSpPr>
            <a:spLocks noGrp="1" noChangeArrowheads="1"/>
          </p:cNvSpPr>
          <p:nvPr>
            <p:ph type="subTitle" idx="4294967295"/>
          </p:nvPr>
        </p:nvSpPr>
        <p:spPr>
          <a:xfrm>
            <a:off x="152400" y="1524000"/>
            <a:ext cx="6400800" cy="1752600"/>
          </a:xfrm>
        </p:spPr>
        <p:txBody>
          <a:bodyPr/>
          <a:lstStyle/>
          <a:p>
            <a:pPr marL="0" indent="0" eaLnBrk="1" hangingPunct="1">
              <a:buFont typeface="Times" pitchFamily="18" charset="0"/>
              <a:buNone/>
            </a:pPr>
            <a:r>
              <a:rPr lang="en-US" sz="2800" b="1" dirty="0" smtClean="0"/>
              <a:t>David Edwards</a:t>
            </a:r>
          </a:p>
        </p:txBody>
      </p:sp>
      <p:pic>
        <p:nvPicPr>
          <p:cNvPr id="41989" name="Picture 5"/>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pic>
        <p:nvPicPr>
          <p:cNvPr id="41990"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type="title"/>
          </p:nvPr>
        </p:nvSpPr>
        <p:spPr/>
        <p:txBody>
          <a:bodyPr/>
          <a:lstStyle/>
          <a:p>
            <a:pPr eaLnBrk="1" hangingPunct="1"/>
            <a:r>
              <a:rPr lang="en-US" smtClean="0"/>
              <a:t>Input Requirements</a:t>
            </a:r>
          </a:p>
        </p:txBody>
      </p:sp>
      <p:sp>
        <p:nvSpPr>
          <p:cNvPr id="5" name="Content Placeholder 4"/>
          <p:cNvSpPr>
            <a:spLocks noGrp="1"/>
          </p:cNvSpPr>
          <p:nvPr>
            <p:ph idx="1"/>
          </p:nvPr>
        </p:nvSpPr>
        <p:spPr/>
        <p:txBody>
          <a:bodyPr/>
          <a:lstStyle/>
          <a:p>
            <a:r>
              <a:rPr lang="en-US" dirty="0" smtClean="0"/>
              <a:t>Want to show progressive decomposition of requirements from top level system down to components</a:t>
            </a:r>
          </a:p>
          <a:p>
            <a:r>
              <a:rPr lang="en-US" dirty="0" smtClean="0"/>
              <a:t>What are the torque and speed requirements of each component</a:t>
            </a:r>
          </a:p>
          <a:p>
            <a:pPr lvl="1"/>
            <a:r>
              <a:rPr lang="en-US" dirty="0" smtClean="0"/>
              <a:t>Including static and dynamic considerations </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Overspeed</a:t>
            </a:r>
            <a:r>
              <a:rPr lang="en-US" dirty="0" smtClean="0"/>
              <a:t> Brake Requirements</a:t>
            </a:r>
            <a:endParaRPr lang="en-US" dirty="0"/>
          </a:p>
        </p:txBody>
      </p:sp>
      <p:graphicFrame>
        <p:nvGraphicFramePr>
          <p:cNvPr id="4" name="Table 3"/>
          <p:cNvGraphicFramePr>
            <a:graphicFrameLocks noGrp="1"/>
          </p:cNvGraphicFramePr>
          <p:nvPr/>
        </p:nvGraphicFramePr>
        <p:xfrm>
          <a:off x="1524000" y="2001763"/>
          <a:ext cx="6096001" cy="3691464"/>
        </p:xfrm>
        <a:graphic>
          <a:graphicData uri="http://schemas.openxmlformats.org/drawingml/2006/table">
            <a:tbl>
              <a:tblPr/>
              <a:tblGrid>
                <a:gridCol w="1784720"/>
                <a:gridCol w="720339"/>
                <a:gridCol w="806349"/>
                <a:gridCol w="2784593"/>
              </a:tblGrid>
              <a:tr h="266095">
                <a:tc>
                  <a:txBody>
                    <a:bodyPr/>
                    <a:lstStyle/>
                    <a:p>
                      <a:pPr algn="ctr" fontAlgn="ctr"/>
                      <a:r>
                        <a:rPr lang="en-US" sz="1000" b="1" i="0" u="none" strike="noStrike" dirty="0">
                          <a:latin typeface="Arial"/>
                        </a:rPr>
                        <a:t>Parameter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Dimension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Value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Basis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r>
              <a:tr h="266095">
                <a:tc>
                  <a:txBody>
                    <a:bodyPr/>
                    <a:lstStyle/>
                    <a:p>
                      <a:pPr algn="l" fontAlgn="ctr"/>
                      <a:r>
                        <a:rPr lang="en-US" sz="1000" b="0" i="0" u="none" strike="noStrike" dirty="0" err="1" smtClean="0">
                          <a:latin typeface="Arial"/>
                        </a:rPr>
                        <a:t>Overspeed</a:t>
                      </a:r>
                      <a:r>
                        <a:rPr lang="en-US" sz="1000" b="0" i="0" u="none" strike="noStrike" dirty="0" smtClean="0">
                          <a:latin typeface="Arial"/>
                        </a:rPr>
                        <a:t> </a:t>
                      </a:r>
                      <a:r>
                        <a:rPr lang="en-US" sz="1000" b="0" i="0" u="none" strike="noStrike" dirty="0">
                          <a:latin typeface="Arial"/>
                        </a:rPr>
                        <a:t>Brake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l" fontAlgn="ctr"/>
                      <a:r>
                        <a:rPr lang="en-US" sz="8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r>
              <a:tr h="266095">
                <a:tc>
                  <a:txBody>
                    <a:bodyPr/>
                    <a:lstStyle/>
                    <a:p>
                      <a:pPr algn="l" fontAlgn="ctr"/>
                      <a:r>
                        <a:rPr lang="en-US" sz="1000" b="0" i="0" u="none" strike="noStrike" dirty="0" smtClean="0">
                          <a:latin typeface="Arial"/>
                        </a:rPr>
                        <a:t>Ultimate Load</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latin typeface="Arial"/>
                        </a:rPr>
                        <a:t>In-lb</a:t>
                      </a: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8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dirty="0" smtClean="0">
                          <a:latin typeface="Arial"/>
                        </a:rPr>
                        <a:t>Limit Load</a:t>
                      </a:r>
                      <a:endParaRPr lang="en-US" sz="1000" b="0" i="0" u="none" strike="noStrike" dirty="0">
                        <a:latin typeface="Arial"/>
                      </a:endParaRP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latin typeface="Arial"/>
                        </a:rPr>
                        <a:t>In-lb</a:t>
                      </a: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8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dirty="0" smtClean="0">
                          <a:latin typeface="Arial"/>
                        </a:rPr>
                        <a:t>Max. Allowed Rate</a:t>
                      </a:r>
                      <a:endParaRPr lang="en-US" sz="1000" b="0" i="0" u="none" strike="noStrike" dirty="0">
                        <a:latin typeface="Arial"/>
                      </a:endParaRP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latin typeface="Arial"/>
                        </a:rPr>
                        <a:t>RPM</a:t>
                      </a: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8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dirty="0" smtClean="0">
                          <a:latin typeface="Arial"/>
                        </a:rPr>
                        <a:t>Max. Allowed</a:t>
                      </a:r>
                      <a:r>
                        <a:rPr lang="en-US" sz="1000" b="0" i="0" u="none" strike="noStrike" baseline="0" dirty="0" smtClean="0">
                          <a:latin typeface="Arial"/>
                        </a:rPr>
                        <a:t> Engagement Rate</a:t>
                      </a:r>
                      <a:endParaRPr lang="en-US" sz="1000" b="0" i="0" u="none" strike="noStrike" dirty="0">
                        <a:latin typeface="Arial"/>
                      </a:endParaRP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latin typeface="Arial"/>
                        </a:rPr>
                        <a:t>RPM</a:t>
                      </a: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8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dirty="0" smtClean="0">
                          <a:latin typeface="Arial"/>
                        </a:rPr>
                        <a:t>Max. Stopping Distance</a:t>
                      </a:r>
                      <a:endParaRPr lang="en-US" sz="1000" b="0" i="0" u="none" strike="noStrike" dirty="0">
                        <a:latin typeface="Arial"/>
                      </a:endParaRP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8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dirty="0">
                          <a:latin typeface="Arial"/>
                        </a:rPr>
                        <a:t>Max. </a:t>
                      </a:r>
                      <a:r>
                        <a:rPr lang="en-US" sz="1000" b="0" i="0" u="none" strike="noStrike" dirty="0" smtClean="0">
                          <a:latin typeface="Arial"/>
                        </a:rPr>
                        <a:t>Input Torque</a:t>
                      </a:r>
                      <a:endParaRPr lang="en-US" sz="1000" b="0" i="0" u="none" strike="noStrike" dirty="0">
                        <a:latin typeface="Arial"/>
                      </a:endParaRP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latin typeface="Arial"/>
                        </a:rPr>
                        <a:t>174.6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dirty="0">
                          <a:latin typeface="Arial"/>
                        </a:rPr>
                        <a:t> </a:t>
                      </a:r>
                      <a:r>
                        <a:rPr lang="en-US" sz="800" b="0" i="0" u="none" strike="noStrike" dirty="0" smtClean="0">
                          <a:latin typeface="Arial"/>
                        </a:rPr>
                        <a:t>Max. output of energy absorbing</a:t>
                      </a:r>
                      <a:r>
                        <a:rPr lang="en-US" sz="800" b="0" i="0" u="none" strike="noStrike" baseline="0" dirty="0" smtClean="0">
                          <a:latin typeface="Arial"/>
                        </a:rPr>
                        <a:t> coupler</a:t>
                      </a:r>
                      <a:endParaRPr lang="en-US" sz="8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032">
                <a:tc>
                  <a:txBody>
                    <a:bodyPr/>
                    <a:lstStyle/>
                    <a:p>
                      <a:pPr algn="l" fontAlgn="ctr"/>
                      <a:r>
                        <a:rPr lang="en-US" sz="1000" b="0" i="0" u="none" strike="noStrike" dirty="0">
                          <a:latin typeface="Arial"/>
                        </a:rPr>
                        <a:t>(Torque Brake Margin)</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dirty="0">
                          <a:latin typeface="Arial"/>
                        </a:rPr>
                        <a:t>Previous experience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032">
                <a:tc>
                  <a:txBody>
                    <a:bodyPr/>
                    <a:lstStyle/>
                    <a:p>
                      <a:pPr algn="l" fontAlgn="ctr"/>
                      <a:r>
                        <a:rPr lang="en-US" sz="1000" b="0" i="0" u="none" strike="noStrike">
                          <a:latin typeface="Arial"/>
                        </a:rPr>
                        <a:t>(Torque Brake Variance)</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dirty="0">
                          <a:latin typeface="Arial"/>
                        </a:rPr>
                        <a:t>Previous experience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1587">
                <a:tc>
                  <a:txBody>
                    <a:bodyPr/>
                    <a:lstStyle/>
                    <a:p>
                      <a:pPr algn="l" fontAlgn="ctr"/>
                      <a:r>
                        <a:rPr lang="en-US" sz="1000" b="0" i="0" u="none" strike="noStrike" dirty="0">
                          <a:latin typeface="Arial"/>
                        </a:rPr>
                        <a:t>Set Point</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latin typeface="Arial"/>
                        </a:rPr>
                        <a:t> </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1587">
                <a:tc>
                  <a:txBody>
                    <a:bodyPr/>
                    <a:lstStyle/>
                    <a:p>
                      <a:pPr algn="l" fontAlgn="ctr"/>
                      <a:r>
                        <a:rPr lang="en-US" sz="1000" b="0" i="0" u="none" strike="noStrike" dirty="0">
                          <a:latin typeface="Arial"/>
                        </a:rPr>
                        <a:t>Engagements (ea. Direction)</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111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latin typeface="Arial"/>
                        </a:rPr>
                        <a:t>Mechanical stop impacts</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1587">
                <a:tc>
                  <a:txBody>
                    <a:bodyPr/>
                    <a:lstStyle/>
                    <a:p>
                      <a:pPr algn="l" fontAlgn="ctr"/>
                      <a:r>
                        <a:rPr lang="en-US" sz="1000" b="0" i="0" u="none" strike="noStrike">
                          <a:latin typeface="Arial"/>
                        </a:rPr>
                        <a:t>Ambient Conditions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r>
              <a:tr h="201587">
                <a:tc>
                  <a:txBody>
                    <a:bodyPr/>
                    <a:lstStyle/>
                    <a:p>
                      <a:pPr algn="l" fontAlgn="ctr"/>
                      <a:r>
                        <a:rPr lang="en-US" sz="1000" b="0" i="0" u="none" strike="noStrike">
                          <a:latin typeface="Arial"/>
                        </a:rPr>
                        <a:t>Max Temp.</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latin typeface="Arial"/>
                        </a:rPr>
                        <a:t>Requirements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1587">
                <a:tc>
                  <a:txBody>
                    <a:bodyPr/>
                    <a:lstStyle/>
                    <a:p>
                      <a:pPr algn="l" fontAlgn="ctr"/>
                      <a:r>
                        <a:rPr lang="en-US" sz="1000" b="0" i="0" u="none" strike="noStrike">
                          <a:latin typeface="Arial"/>
                        </a:rPr>
                        <a:t>Min. Temp.</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latin typeface="Arial"/>
                        </a:rPr>
                        <a:t>Requirements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Torque Brake Requirements</a:t>
            </a:r>
            <a:endParaRPr lang="en-US" dirty="0"/>
          </a:p>
        </p:txBody>
      </p:sp>
      <p:graphicFrame>
        <p:nvGraphicFramePr>
          <p:cNvPr id="4" name="Table 3"/>
          <p:cNvGraphicFramePr>
            <a:graphicFrameLocks noGrp="1"/>
          </p:cNvGraphicFramePr>
          <p:nvPr/>
        </p:nvGraphicFramePr>
        <p:xfrm>
          <a:off x="1524000" y="2001763"/>
          <a:ext cx="6096001" cy="2854474"/>
        </p:xfrm>
        <a:graphic>
          <a:graphicData uri="http://schemas.openxmlformats.org/drawingml/2006/table">
            <a:tbl>
              <a:tblPr/>
              <a:tblGrid>
                <a:gridCol w="1784720"/>
                <a:gridCol w="720339"/>
                <a:gridCol w="806349"/>
                <a:gridCol w="2784593"/>
              </a:tblGrid>
              <a:tr h="266095">
                <a:tc>
                  <a:txBody>
                    <a:bodyPr/>
                    <a:lstStyle/>
                    <a:p>
                      <a:pPr algn="ctr" fontAlgn="ctr"/>
                      <a:r>
                        <a:rPr lang="en-US" sz="1000" b="1" i="0" u="none" strike="noStrike" dirty="0">
                          <a:latin typeface="Arial"/>
                        </a:rPr>
                        <a:t>Parameter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Dimension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Value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Basis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r>
              <a:tr h="266095">
                <a:tc>
                  <a:txBody>
                    <a:bodyPr/>
                    <a:lstStyle/>
                    <a:p>
                      <a:pPr algn="l" fontAlgn="ctr"/>
                      <a:r>
                        <a:rPr lang="en-US" sz="1000" b="0" i="0" u="none" strike="noStrike" dirty="0">
                          <a:latin typeface="Arial"/>
                        </a:rPr>
                        <a:t>Torque Brake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l" fontAlgn="ctr"/>
                      <a:r>
                        <a:rPr lang="en-US" sz="8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r>
              <a:tr h="266095">
                <a:tc>
                  <a:txBody>
                    <a:bodyPr/>
                    <a:lstStyle/>
                    <a:p>
                      <a:pPr algn="l" fontAlgn="ctr"/>
                      <a:r>
                        <a:rPr lang="en-US" sz="1000" b="0" i="0" u="none" strike="noStrike" dirty="0">
                          <a:latin typeface="Arial"/>
                        </a:rPr>
                        <a:t>Max. </a:t>
                      </a:r>
                      <a:r>
                        <a:rPr lang="en-US" sz="1000" b="0" i="0" u="none" strike="noStrike" dirty="0" smtClean="0">
                          <a:latin typeface="Arial"/>
                        </a:rPr>
                        <a:t>Input Torque</a:t>
                      </a:r>
                      <a:endParaRPr lang="en-US" sz="1000" b="0" i="0" u="none" strike="noStrike" dirty="0">
                        <a:latin typeface="Arial"/>
                      </a:endParaRP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latin typeface="Arial"/>
                        </a:rPr>
                        <a:t>174.6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dirty="0">
                          <a:latin typeface="Arial"/>
                        </a:rPr>
                        <a:t> </a:t>
                      </a:r>
                      <a:r>
                        <a:rPr lang="en-US" sz="800" b="0" i="0" u="none" strike="noStrike" dirty="0" smtClean="0">
                          <a:latin typeface="Arial"/>
                        </a:rPr>
                        <a:t>Max. output of energy absorbing</a:t>
                      </a:r>
                      <a:r>
                        <a:rPr lang="en-US" sz="800" b="0" i="0" u="none" strike="noStrike" baseline="0" dirty="0" smtClean="0">
                          <a:latin typeface="Arial"/>
                        </a:rPr>
                        <a:t> coupler</a:t>
                      </a:r>
                      <a:endParaRPr lang="en-US" sz="8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a:latin typeface="Arial"/>
                        </a:rPr>
                        <a:t>Max. Output</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83.5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a:latin typeface="Arial"/>
                        </a:rPr>
                        <a:t> Max. output req'd. @ -54°C * margin * variation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a:latin typeface="Arial"/>
                        </a:rPr>
                        <a:t>Min. Engagement</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71.4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a:latin typeface="Arial"/>
                        </a:rPr>
                        <a:t> Max. output req'd. @ -54°C * margin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032">
                <a:tc>
                  <a:txBody>
                    <a:bodyPr/>
                    <a:lstStyle/>
                    <a:p>
                      <a:pPr algn="l" fontAlgn="ctr"/>
                      <a:r>
                        <a:rPr lang="en-US" sz="1000" b="0" i="0" u="none" strike="noStrike">
                          <a:latin typeface="Arial"/>
                        </a:rPr>
                        <a:t>(Torque Brake Margin)</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dirty="0">
                          <a:latin typeface="Arial"/>
                        </a:rPr>
                        <a:t>Previous experience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032">
                <a:tc>
                  <a:txBody>
                    <a:bodyPr/>
                    <a:lstStyle/>
                    <a:p>
                      <a:pPr algn="l" fontAlgn="ctr"/>
                      <a:r>
                        <a:rPr lang="en-US" sz="1000" b="0" i="0" u="none" strike="noStrike">
                          <a:latin typeface="Arial"/>
                        </a:rPr>
                        <a:t>(Torque Brake Variance)</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dirty="0">
                          <a:latin typeface="Arial"/>
                        </a:rPr>
                        <a:t>Previous experience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1587">
                <a:tc>
                  <a:txBody>
                    <a:bodyPr/>
                    <a:lstStyle/>
                    <a:p>
                      <a:pPr algn="l" fontAlgn="ctr"/>
                      <a:r>
                        <a:rPr lang="en-US" sz="1000" b="0" i="0" u="none" strike="noStrike" dirty="0">
                          <a:latin typeface="Arial"/>
                        </a:rPr>
                        <a:t>Set Point</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latin typeface="Arial"/>
                        </a:rPr>
                        <a:t> </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1587">
                <a:tc>
                  <a:txBody>
                    <a:bodyPr/>
                    <a:lstStyle/>
                    <a:p>
                      <a:pPr algn="l" fontAlgn="ctr"/>
                      <a:r>
                        <a:rPr lang="en-US" sz="1000" b="0" i="0" u="none" strike="noStrike" dirty="0">
                          <a:latin typeface="Arial"/>
                        </a:rPr>
                        <a:t>Engagements (ea. Direction)</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111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latin typeface="Arial"/>
                        </a:rPr>
                        <a:t>Mechanical stop impacts</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1587">
                <a:tc>
                  <a:txBody>
                    <a:bodyPr/>
                    <a:lstStyle/>
                    <a:p>
                      <a:pPr algn="l" fontAlgn="ctr"/>
                      <a:r>
                        <a:rPr lang="en-US" sz="1000" b="0" i="0" u="none" strike="noStrike">
                          <a:latin typeface="Arial"/>
                        </a:rPr>
                        <a:t>Ambient Conditions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r>
              <a:tr h="201587">
                <a:tc>
                  <a:txBody>
                    <a:bodyPr/>
                    <a:lstStyle/>
                    <a:p>
                      <a:pPr algn="l" fontAlgn="ctr"/>
                      <a:r>
                        <a:rPr lang="en-US" sz="1000" b="0" i="0" u="none" strike="noStrike">
                          <a:latin typeface="Arial"/>
                        </a:rPr>
                        <a:t>Max Temp.</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latin typeface="Arial"/>
                        </a:rPr>
                        <a:t>Requirements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1587">
                <a:tc>
                  <a:txBody>
                    <a:bodyPr/>
                    <a:lstStyle/>
                    <a:p>
                      <a:pPr algn="l" fontAlgn="ctr"/>
                      <a:r>
                        <a:rPr lang="en-US" sz="1000" b="0" i="0" u="none" strike="noStrike">
                          <a:latin typeface="Arial"/>
                        </a:rPr>
                        <a:t>Min. Temp.</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latin typeface="Arial"/>
                        </a:rPr>
                        <a:t>Requirements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2"/>
          <p:cNvSpPr>
            <a:spLocks noChangeArrowheads="1"/>
          </p:cNvSpPr>
          <p:nvPr/>
        </p:nvSpPr>
        <p:spPr bwMode="auto">
          <a:xfrm>
            <a:off x="0" y="0"/>
            <a:ext cx="9144000" cy="1371600"/>
          </a:xfrm>
          <a:prstGeom prst="rect">
            <a:avLst/>
          </a:prstGeom>
          <a:solidFill>
            <a:schemeClr val="tx2"/>
          </a:solidFill>
          <a:ln w="9525">
            <a:solidFill>
              <a:schemeClr val="tx1"/>
            </a:solidFill>
            <a:miter lim="800000"/>
            <a:headEnd/>
            <a:tailEnd/>
          </a:ln>
        </p:spPr>
        <p:txBody>
          <a:bodyPr wrap="none" anchor="ctr"/>
          <a:lstStyle/>
          <a:p>
            <a:pPr algn="l"/>
            <a:endParaRPr lang="en-US" sz="1600">
              <a:latin typeface="Arial" charset="0"/>
            </a:endParaRPr>
          </a:p>
        </p:txBody>
      </p:sp>
      <p:sp>
        <p:nvSpPr>
          <p:cNvPr id="450563" name="Rectangle 3"/>
          <p:cNvSpPr>
            <a:spLocks noGrp="1" noChangeArrowheads="1"/>
          </p:cNvSpPr>
          <p:nvPr>
            <p:ph type="title" idx="4294967295"/>
          </p:nvPr>
        </p:nvSpPr>
        <p:spPr/>
        <p:txBody>
          <a:bodyPr/>
          <a:lstStyle/>
          <a:p>
            <a:pPr eaLnBrk="1" hangingPunct="1"/>
            <a:r>
              <a:rPr lang="en-US" smtClean="0">
                <a:solidFill>
                  <a:schemeClr val="bg1"/>
                </a:solidFill>
              </a:rPr>
              <a:t>Requirements Overview</a:t>
            </a:r>
          </a:p>
        </p:txBody>
      </p:sp>
      <p:sp>
        <p:nvSpPr>
          <p:cNvPr id="450564" name="Rectangle 4"/>
          <p:cNvSpPr>
            <a:spLocks noGrp="1" noChangeArrowheads="1"/>
          </p:cNvSpPr>
          <p:nvPr>
            <p:ph type="subTitle" idx="4294967295"/>
          </p:nvPr>
        </p:nvSpPr>
        <p:spPr>
          <a:xfrm>
            <a:off x="152400" y="1524000"/>
            <a:ext cx="6400800" cy="1752600"/>
          </a:xfrm>
        </p:spPr>
        <p:txBody>
          <a:bodyPr/>
          <a:lstStyle/>
          <a:p>
            <a:pPr marL="0" indent="0" eaLnBrk="1" hangingPunct="1">
              <a:buFont typeface="Times" pitchFamily="18" charset="0"/>
              <a:buNone/>
            </a:pPr>
            <a:r>
              <a:rPr lang="en-US" sz="2000" b="1" dirty="0" smtClean="0"/>
              <a:t>David Edwards</a:t>
            </a:r>
          </a:p>
        </p:txBody>
      </p:sp>
      <p:pic>
        <p:nvPicPr>
          <p:cNvPr id="450565" name="Picture 5"/>
          <p:cNvPicPr>
            <a:picLocks noChangeAspect="1" noChangeArrowheads="1"/>
          </p:cNvPicPr>
          <p:nvPr/>
        </p:nvPicPr>
        <p:blipFill>
          <a:blip r:embed="rId3" cstate="print"/>
          <a:srcRect/>
          <a:stretch>
            <a:fillRect/>
          </a:stretch>
        </p:blipFill>
        <p:spPr bwMode="auto">
          <a:xfrm>
            <a:off x="457200" y="6230938"/>
            <a:ext cx="3395663" cy="169862"/>
          </a:xfrm>
          <a:prstGeom prst="rect">
            <a:avLst/>
          </a:prstGeom>
          <a:noFill/>
          <a:ln w="9525">
            <a:noFill/>
            <a:miter lim="800000"/>
            <a:headEnd/>
            <a:tailEnd/>
          </a:ln>
        </p:spPr>
      </p:pic>
      <p:pic>
        <p:nvPicPr>
          <p:cNvPr id="450566" name="Picture 32" descr="MSJ_MLJ_Airplanes_KO copy"/>
          <p:cNvPicPr>
            <a:picLocks noChangeAspect="1" noChangeArrowheads="1"/>
          </p:cNvPicPr>
          <p:nvPr/>
        </p:nvPicPr>
        <p:blipFill>
          <a:blip r:embed="rId4"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Absorbing Coupler Requirements</a:t>
            </a:r>
            <a:endParaRPr lang="en-US" dirty="0"/>
          </a:p>
        </p:txBody>
      </p:sp>
      <p:graphicFrame>
        <p:nvGraphicFramePr>
          <p:cNvPr id="4" name="Table 3"/>
          <p:cNvGraphicFramePr>
            <a:graphicFrameLocks noGrp="1"/>
          </p:cNvGraphicFramePr>
          <p:nvPr/>
        </p:nvGraphicFramePr>
        <p:xfrm>
          <a:off x="1524000" y="2239636"/>
          <a:ext cx="6096001" cy="2378728"/>
        </p:xfrm>
        <a:graphic>
          <a:graphicData uri="http://schemas.openxmlformats.org/drawingml/2006/table">
            <a:tbl>
              <a:tblPr/>
              <a:tblGrid>
                <a:gridCol w="1784720"/>
                <a:gridCol w="720339"/>
                <a:gridCol w="806349"/>
                <a:gridCol w="2784593"/>
              </a:tblGrid>
              <a:tr h="249968">
                <a:tc>
                  <a:txBody>
                    <a:bodyPr/>
                    <a:lstStyle/>
                    <a:p>
                      <a:pPr algn="ctr" fontAlgn="ctr"/>
                      <a:r>
                        <a:rPr lang="en-US" sz="1000" b="1" i="0" u="none" strike="noStrike" dirty="0">
                          <a:latin typeface="Arial"/>
                        </a:rPr>
                        <a:t>Parameter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Dimension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Value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Basis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r>
              <a:tr h="266095">
                <a:tc>
                  <a:txBody>
                    <a:bodyPr/>
                    <a:lstStyle/>
                    <a:p>
                      <a:pPr algn="l" fontAlgn="ctr"/>
                      <a:r>
                        <a:rPr lang="en-US" sz="1000" b="0" i="0" u="none" strike="noStrike" dirty="0" smtClean="0">
                          <a:latin typeface="Arial"/>
                        </a:rPr>
                        <a:t>Energy Absorbing Coupler</a:t>
                      </a: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l" fontAlgn="ctr"/>
                      <a:r>
                        <a:rPr lang="en-US" sz="8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r>
              <a:tr h="266095">
                <a:tc>
                  <a:txBody>
                    <a:bodyPr/>
                    <a:lstStyle/>
                    <a:p>
                      <a:pPr algn="l" fontAlgn="ctr"/>
                      <a:r>
                        <a:rPr lang="en-US" sz="1000" b="0" i="0" u="none" strike="noStrike">
                          <a:latin typeface="Arial"/>
                        </a:rPr>
                        <a:t>Max. Output</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41.4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a:latin typeface="Arial"/>
                        </a:rPr>
                        <a:t> Max. output req'd. @ -54°C * margin * variation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a:latin typeface="Arial"/>
                        </a:rPr>
                        <a:t>Min. Engagement</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36.0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a:latin typeface="Arial"/>
                        </a:rPr>
                        <a:t> Max. output req'd. @ -54°C * margin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dirty="0" smtClean="0">
                          <a:latin typeface="Arial"/>
                        </a:rPr>
                        <a:t>(Margin</a:t>
                      </a:r>
                      <a:r>
                        <a:rPr lang="en-US" sz="1000" b="0" i="0" u="none" strike="noStrike" dirty="0">
                          <a:latin typeface="Arial"/>
                        </a:rPr>
                        <a:t>)</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a:latin typeface="Arial"/>
                        </a:rPr>
                        <a:t> Previous experience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dirty="0" smtClean="0">
                          <a:latin typeface="Arial"/>
                        </a:rPr>
                        <a:t>(Variance</a:t>
                      </a:r>
                      <a:r>
                        <a:rPr lang="en-US" sz="1000" b="0" i="0" u="none" strike="noStrike" dirty="0">
                          <a:latin typeface="Arial"/>
                        </a:rPr>
                        <a:t>)</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a:latin typeface="Arial"/>
                        </a:rPr>
                        <a:t> Previous experience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a:latin typeface="Arial"/>
                        </a:rPr>
                        <a:t>Set Point</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a:latin typeface="Arial"/>
                        </a:rPr>
                        <a:t>Energy Dissipation</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118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a:latin typeface="Arial"/>
                        </a:rPr>
                        <a:t> Calculated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l" fontAlgn="ctr"/>
                      <a:r>
                        <a:rPr lang="en-US" sz="1000" b="0" i="0" u="none" strike="noStrike">
                          <a:latin typeface="Arial"/>
                        </a:rPr>
                        <a:t>Engagements (ea. Direction)</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111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latin typeface="Arial"/>
                        </a:rPr>
                        <a:t>Mechanical stop impacts</a:t>
                      </a: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Fusible </a:t>
            </a:r>
            <a:r>
              <a:rPr lang="en-US" dirty="0" smtClean="0"/>
              <a:t>Torque Shaft </a:t>
            </a:r>
            <a:r>
              <a:rPr lang="en-US" dirty="0" smtClean="0"/>
              <a:t>Requirements</a:t>
            </a:r>
            <a:endParaRPr lang="en-US" dirty="0"/>
          </a:p>
        </p:txBody>
      </p:sp>
      <p:graphicFrame>
        <p:nvGraphicFramePr>
          <p:cNvPr id="4" name="Table 3"/>
          <p:cNvGraphicFramePr>
            <a:graphicFrameLocks noGrp="1"/>
          </p:cNvGraphicFramePr>
          <p:nvPr/>
        </p:nvGraphicFramePr>
        <p:xfrm>
          <a:off x="1524000" y="2239636"/>
          <a:ext cx="6096001" cy="1414013"/>
        </p:xfrm>
        <a:graphic>
          <a:graphicData uri="http://schemas.openxmlformats.org/drawingml/2006/table">
            <a:tbl>
              <a:tblPr/>
              <a:tblGrid>
                <a:gridCol w="1784720"/>
                <a:gridCol w="720339"/>
                <a:gridCol w="806349"/>
                <a:gridCol w="2784593"/>
              </a:tblGrid>
              <a:tr h="249968">
                <a:tc>
                  <a:txBody>
                    <a:bodyPr/>
                    <a:lstStyle/>
                    <a:p>
                      <a:pPr algn="ctr" fontAlgn="ctr"/>
                      <a:r>
                        <a:rPr lang="en-US" sz="1000" b="1" i="0" u="none" strike="noStrike" dirty="0">
                          <a:latin typeface="Arial"/>
                        </a:rPr>
                        <a:t>Parameter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Dimension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Value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c>
                  <a:txBody>
                    <a:bodyPr/>
                    <a:lstStyle/>
                    <a:p>
                      <a:pPr algn="ctr" fontAlgn="ctr"/>
                      <a:r>
                        <a:rPr lang="en-US" sz="1000" b="1" i="0" u="none" strike="noStrike">
                          <a:latin typeface="Arial"/>
                        </a:rPr>
                        <a:t>Basis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FF"/>
                    </a:solidFill>
                  </a:tcPr>
                </a:tc>
              </a:tr>
              <a:tr h="266095">
                <a:tc>
                  <a:txBody>
                    <a:bodyPr/>
                    <a:lstStyle/>
                    <a:p>
                      <a:pPr algn="ctr" fontAlgn="ctr"/>
                      <a:r>
                        <a:rPr lang="en-US" sz="1000" b="0" i="0" u="none" strike="noStrike" dirty="0" smtClean="0">
                          <a:latin typeface="Arial"/>
                        </a:rPr>
                        <a:t>Fusible</a:t>
                      </a:r>
                      <a:r>
                        <a:rPr lang="en-US" sz="1000" b="0" i="0" u="none" strike="noStrike" baseline="0" dirty="0" smtClean="0">
                          <a:latin typeface="Arial"/>
                        </a:rPr>
                        <a:t> Torque Shaft (FTS)</a:t>
                      </a: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10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l" fontAlgn="ctr"/>
                      <a:r>
                        <a:rPr lang="en-US" sz="800" b="0" i="0" u="none" strike="noStrike">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r>
              <a:tr h="266095">
                <a:tc>
                  <a:txBody>
                    <a:bodyPr/>
                    <a:lstStyle/>
                    <a:p>
                      <a:pPr algn="ctr" fontAlgn="ctr"/>
                      <a:r>
                        <a:rPr lang="en-US" sz="1000" b="0" i="0" u="none" strike="noStrike" dirty="0" smtClean="0">
                          <a:latin typeface="Arial"/>
                        </a:rPr>
                        <a:t>Min Torque (rupture) Setting</a:t>
                      </a:r>
                      <a:endParaRPr lang="en-US" sz="1000" b="0" i="0" u="none" strike="noStrike" dirty="0">
                        <a:latin typeface="Arial"/>
                      </a:endParaRP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latin typeface="Arial"/>
                        </a:rPr>
                        <a:t>1,437</a:t>
                      </a: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dirty="0">
                          <a:latin typeface="Arial"/>
                        </a:rPr>
                        <a:t> </a:t>
                      </a:r>
                      <a:r>
                        <a:rPr lang="en-US" sz="800" b="0" i="0" u="none" strike="noStrike" baseline="0" dirty="0" err="1" smtClean="0">
                          <a:latin typeface="Arial"/>
                        </a:rPr>
                        <a:t>Ult</a:t>
                      </a:r>
                      <a:r>
                        <a:rPr lang="en-US" sz="800" b="0" i="0" u="none" strike="noStrike" baseline="0" dirty="0" smtClean="0">
                          <a:latin typeface="Arial"/>
                        </a:rPr>
                        <a:t> Load @ </a:t>
                      </a:r>
                      <a:r>
                        <a:rPr lang="en-US" sz="800" b="0" i="0" u="none" strike="noStrike" dirty="0" smtClean="0">
                          <a:latin typeface="Arial"/>
                        </a:rPr>
                        <a:t>Min</a:t>
                      </a:r>
                      <a:r>
                        <a:rPr lang="en-US" sz="800" b="0" i="0" u="none" strike="noStrike" baseline="0" dirty="0" smtClean="0">
                          <a:latin typeface="Arial"/>
                        </a:rPr>
                        <a:t> material condition and min. material strength</a:t>
                      </a:r>
                      <a:endParaRPr lang="en-US" sz="8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ctr" fontAlgn="ctr"/>
                      <a:r>
                        <a:rPr lang="en-US" sz="1000" b="0" i="0" u="none" strike="noStrike" dirty="0" smtClean="0">
                          <a:latin typeface="Arial"/>
                        </a:rPr>
                        <a:t>Max Torque Setting</a:t>
                      </a:r>
                      <a:endParaRPr lang="en-US" sz="1000" b="0" i="0" u="none" strike="noStrike" dirty="0">
                        <a:latin typeface="Arial"/>
                      </a:endParaRP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latin typeface="Arial"/>
                        </a:rPr>
                        <a:t>2,000</a:t>
                      </a: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dirty="0">
                          <a:latin typeface="Arial"/>
                        </a:rPr>
                        <a:t> </a:t>
                      </a:r>
                      <a:r>
                        <a:rPr lang="en-US" sz="800" b="0" i="0" u="none" strike="noStrike" dirty="0" smtClean="0">
                          <a:latin typeface="Arial"/>
                        </a:rPr>
                        <a:t>Design limit load of existing hardware</a:t>
                      </a:r>
                      <a:endParaRPr lang="en-US" sz="8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095">
                <a:tc>
                  <a:txBody>
                    <a:bodyPr/>
                    <a:lstStyle/>
                    <a:p>
                      <a:pPr algn="ctr" fontAlgn="ctr"/>
                      <a:r>
                        <a:rPr lang="en-US" sz="1000" b="0" i="0" u="none" strike="noStrike" dirty="0" smtClean="0">
                          <a:latin typeface="Arial"/>
                        </a:rPr>
                        <a:t>Fatigue</a:t>
                      </a:r>
                      <a:r>
                        <a:rPr lang="en-US" sz="1000" b="0" i="0" u="none" strike="noStrike" baseline="0" dirty="0" smtClean="0">
                          <a:latin typeface="Arial"/>
                        </a:rPr>
                        <a:t> Life</a:t>
                      </a:r>
                      <a:endParaRPr lang="en-US" sz="1000" b="0" i="0" u="none" strike="noStrike" dirty="0">
                        <a:latin typeface="Arial"/>
                      </a:endParaRPr>
                    </a:p>
                  </a:txBody>
                  <a:tcPr marL="96762"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latin typeface="Arial"/>
                        </a:rPr>
                        <a:t>in-lb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latin typeface="Arial"/>
                        </a:rPr>
                        <a:t>850</a:t>
                      </a:r>
                      <a:endParaRPr lang="en-US" sz="10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0" i="0" u="none" strike="noStrike" dirty="0">
                          <a:latin typeface="Arial"/>
                        </a:rPr>
                        <a:t> </a:t>
                      </a:r>
                      <a:r>
                        <a:rPr lang="en-US" sz="800" b="0" i="0" u="none" strike="noStrike" dirty="0" smtClean="0">
                          <a:latin typeface="Arial"/>
                        </a:rPr>
                        <a:t>8</a:t>
                      </a:r>
                      <a:r>
                        <a:rPr lang="en-US" sz="800" b="0" i="0" u="none" strike="noStrike" baseline="30000" dirty="0" smtClean="0">
                          <a:latin typeface="Arial"/>
                        </a:rPr>
                        <a:t>th</a:t>
                      </a:r>
                      <a:r>
                        <a:rPr lang="en-US" sz="800" b="0" i="0" u="none" strike="noStrike" dirty="0" smtClean="0">
                          <a:latin typeface="Arial"/>
                        </a:rPr>
                        <a:t> mean loads based on endurance test data for door opening and closing</a:t>
                      </a:r>
                      <a:r>
                        <a:rPr lang="en-US" sz="800" b="0" i="0" u="none" strike="noStrike" baseline="0" dirty="0" smtClean="0">
                          <a:latin typeface="Arial"/>
                        </a:rPr>
                        <a:t> for 15,000 cycles/life (includes endurance and door open fatigue test). </a:t>
                      </a:r>
                      <a:endParaRPr lang="en-US" sz="800" b="0" i="0" u="none" strike="noStrike" dirty="0">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Input Requirements, continued</a:t>
            </a:r>
          </a:p>
        </p:txBody>
      </p:sp>
      <p:grpSp>
        <p:nvGrpSpPr>
          <p:cNvPr id="45069" name="Group 13"/>
          <p:cNvGrpSpPr>
            <a:grpSpLocks/>
          </p:cNvGrpSpPr>
          <p:nvPr/>
        </p:nvGrpSpPr>
        <p:grpSpPr bwMode="auto">
          <a:xfrm>
            <a:off x="1433513" y="1785938"/>
            <a:ext cx="5891212" cy="2951162"/>
            <a:chOff x="1024" y="2035"/>
            <a:chExt cx="3711" cy="1859"/>
          </a:xfrm>
        </p:grpSpPr>
        <p:pic>
          <p:nvPicPr>
            <p:cNvPr id="45067" name="Picture 11"/>
            <p:cNvPicPr>
              <a:picLocks noChangeAspect="1" noChangeArrowheads="1"/>
            </p:cNvPicPr>
            <p:nvPr/>
          </p:nvPicPr>
          <p:blipFill>
            <a:blip r:embed="rId2" cstate="print"/>
            <a:srcRect/>
            <a:stretch>
              <a:fillRect/>
            </a:stretch>
          </p:blipFill>
          <p:spPr bwMode="auto">
            <a:xfrm>
              <a:off x="1024" y="2035"/>
              <a:ext cx="3711" cy="251"/>
            </a:xfrm>
            <a:prstGeom prst="rect">
              <a:avLst/>
            </a:prstGeom>
            <a:noFill/>
            <a:ln w="9525" algn="ctr">
              <a:noFill/>
              <a:miter lim="800000"/>
              <a:headEnd/>
              <a:tailEnd/>
            </a:ln>
            <a:effectLst/>
          </p:spPr>
        </p:pic>
        <p:pic>
          <p:nvPicPr>
            <p:cNvPr id="45068" name="Picture 12"/>
            <p:cNvPicPr>
              <a:picLocks noChangeAspect="1" noChangeArrowheads="1"/>
            </p:cNvPicPr>
            <p:nvPr/>
          </p:nvPicPr>
          <p:blipFill>
            <a:blip r:embed="rId3" cstate="print"/>
            <a:srcRect/>
            <a:stretch>
              <a:fillRect/>
            </a:stretch>
          </p:blipFill>
          <p:spPr bwMode="auto">
            <a:xfrm>
              <a:off x="1024" y="2277"/>
              <a:ext cx="3711" cy="1617"/>
            </a:xfrm>
            <a:prstGeom prst="rect">
              <a:avLst/>
            </a:prstGeom>
            <a:noFill/>
            <a:ln w="9525" algn="ctr">
              <a:noFill/>
              <a:miter lim="800000"/>
              <a:headEnd/>
              <a:tailEnd/>
            </a:ln>
            <a:effectLst/>
          </p:spPr>
        </p:pic>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0" y="0"/>
            <a:ext cx="9144000" cy="1371600"/>
          </a:xfrm>
          <a:prstGeom prst="rect">
            <a:avLst/>
          </a:prstGeom>
          <a:solidFill>
            <a:schemeClr val="tx2"/>
          </a:solidFill>
          <a:ln w="9525">
            <a:solidFill>
              <a:schemeClr val="tx1"/>
            </a:solidFill>
            <a:miter lim="800000"/>
            <a:headEnd/>
            <a:tailEnd/>
          </a:ln>
        </p:spPr>
        <p:txBody>
          <a:bodyPr wrap="none" anchor="ctr"/>
          <a:lstStyle/>
          <a:p>
            <a:endParaRPr lang="en-US"/>
          </a:p>
        </p:txBody>
      </p:sp>
      <p:sp>
        <p:nvSpPr>
          <p:cNvPr id="57347" name="Rectangle 3"/>
          <p:cNvSpPr>
            <a:spLocks noGrp="1" noChangeArrowheads="1"/>
          </p:cNvSpPr>
          <p:nvPr>
            <p:ph type="title"/>
          </p:nvPr>
        </p:nvSpPr>
        <p:spPr/>
        <p:txBody>
          <a:bodyPr/>
          <a:lstStyle/>
          <a:p>
            <a:pPr eaLnBrk="1" hangingPunct="1"/>
            <a:r>
              <a:rPr lang="en-US" smtClean="0">
                <a:solidFill>
                  <a:schemeClr val="bg1"/>
                </a:solidFill>
              </a:rPr>
              <a:t>Performance</a:t>
            </a:r>
          </a:p>
        </p:txBody>
      </p:sp>
      <p:pic>
        <p:nvPicPr>
          <p:cNvPr id="57348" name="Picture 5"/>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sp>
        <p:nvSpPr>
          <p:cNvPr id="57349" name="Text Box 6"/>
          <p:cNvSpPr txBox="1">
            <a:spLocks noChangeArrowheads="1"/>
          </p:cNvSpPr>
          <p:nvPr/>
        </p:nvSpPr>
        <p:spPr bwMode="auto">
          <a:xfrm>
            <a:off x="298727" y="1524000"/>
            <a:ext cx="2129878" cy="584775"/>
          </a:xfrm>
          <a:prstGeom prst="rect">
            <a:avLst/>
          </a:prstGeom>
          <a:noFill/>
          <a:ln w="9525" algn="ctr">
            <a:noFill/>
            <a:miter lim="800000"/>
            <a:headEnd/>
            <a:tailEnd/>
          </a:ln>
        </p:spPr>
        <p:txBody>
          <a:bodyPr wrap="none">
            <a:spAutoFit/>
          </a:bodyPr>
          <a:lstStyle/>
          <a:p>
            <a:r>
              <a:rPr lang="en-US" sz="3200" dirty="0" err="1" smtClean="0">
                <a:latin typeface="Arial" charset="0"/>
              </a:rPr>
              <a:t>Waldemar</a:t>
            </a:r>
            <a:endParaRPr lang="en-US" sz="3200" dirty="0">
              <a:latin typeface="Arial" charset="0"/>
            </a:endParaRPr>
          </a:p>
        </p:txBody>
      </p:sp>
      <p:pic>
        <p:nvPicPr>
          <p:cNvPr id="57350"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ChangeArrowheads="1"/>
          </p:cNvSpPr>
          <p:nvPr>
            <p:ph type="title"/>
          </p:nvPr>
        </p:nvSpPr>
        <p:spPr/>
        <p:txBody>
          <a:bodyPr/>
          <a:lstStyle/>
          <a:p>
            <a:r>
              <a:rPr lang="en-US" sz="3200" dirty="0" smtClean="0"/>
              <a:t>Performance </a:t>
            </a:r>
          </a:p>
        </p:txBody>
      </p:sp>
      <p:sp>
        <p:nvSpPr>
          <p:cNvPr id="409603" name="Rectangle 3"/>
          <p:cNvSpPr>
            <a:spLocks noGrp="1" noChangeArrowheads="1"/>
          </p:cNvSpPr>
          <p:nvPr>
            <p:ph type="body" idx="1"/>
          </p:nvPr>
        </p:nvSpPr>
        <p:spPr>
          <a:xfrm>
            <a:off x="457200" y="1244600"/>
            <a:ext cx="8153400" cy="5118100"/>
          </a:xfrm>
        </p:spPr>
        <p:txBody>
          <a:bodyPr/>
          <a:lstStyle/>
          <a:p>
            <a:pPr>
              <a:lnSpc>
                <a:spcPct val="80000"/>
              </a:lnSpc>
            </a:pPr>
            <a:r>
              <a:rPr lang="en-US" sz="2400" dirty="0" smtClean="0"/>
              <a:t>Analysis conducted using model</a:t>
            </a:r>
          </a:p>
          <a:p>
            <a:pPr lvl="1">
              <a:lnSpc>
                <a:spcPct val="80000"/>
              </a:lnSpc>
            </a:pPr>
            <a:r>
              <a:rPr lang="en-US" sz="2000" dirty="0" smtClean="0"/>
              <a:t>Stability Margins</a:t>
            </a:r>
          </a:p>
          <a:p>
            <a:pPr lvl="1">
              <a:lnSpc>
                <a:spcPct val="80000"/>
              </a:lnSpc>
            </a:pPr>
            <a:r>
              <a:rPr lang="en-US" sz="2000" dirty="0" smtClean="0"/>
              <a:t>PTA Acceleration</a:t>
            </a:r>
          </a:p>
          <a:p>
            <a:pPr lvl="1">
              <a:lnSpc>
                <a:spcPct val="80000"/>
              </a:lnSpc>
            </a:pPr>
            <a:r>
              <a:rPr lang="en-US" sz="2000" dirty="0" smtClean="0"/>
              <a:t>PTA Power consumption</a:t>
            </a:r>
          </a:p>
          <a:p>
            <a:pPr lvl="1">
              <a:lnSpc>
                <a:spcPct val="80000"/>
              </a:lnSpc>
            </a:pPr>
            <a:r>
              <a:rPr lang="en-US" sz="2000" dirty="0" smtClean="0"/>
              <a:t>PTA Rate Tolerance</a:t>
            </a:r>
          </a:p>
          <a:p>
            <a:pPr lvl="1">
              <a:lnSpc>
                <a:spcPct val="80000"/>
              </a:lnSpc>
            </a:pPr>
            <a:r>
              <a:rPr lang="en-US" sz="2000" dirty="0" smtClean="0"/>
              <a:t>PTA Coast</a:t>
            </a:r>
          </a:p>
          <a:p>
            <a:pPr>
              <a:lnSpc>
                <a:spcPct val="80000"/>
              </a:lnSpc>
            </a:pPr>
            <a:r>
              <a:rPr lang="en-US" sz="2400" dirty="0" smtClean="0"/>
              <a:t>Model used </a:t>
            </a:r>
          </a:p>
          <a:p>
            <a:pPr lvl="1">
              <a:lnSpc>
                <a:spcPct val="80000"/>
              </a:lnSpc>
            </a:pPr>
            <a:r>
              <a:rPr lang="en-US" sz="2000" dirty="0" smtClean="0"/>
              <a:t>High Fidelity Model - MATLAB/</a:t>
            </a:r>
            <a:r>
              <a:rPr lang="en-US" sz="2000" dirty="0" err="1" smtClean="0"/>
              <a:t>Simulink</a:t>
            </a:r>
            <a:endParaRPr lang="en-US" sz="2000" dirty="0" smtClean="0"/>
          </a:p>
          <a:p>
            <a:pPr lvl="1">
              <a:lnSpc>
                <a:spcPct val="80000"/>
              </a:lnSpc>
            </a:pPr>
            <a:r>
              <a:rPr lang="en-US" sz="2000" dirty="0" smtClean="0"/>
              <a:t>Model Version - EMB550_EM_HF_M3V1R1_091130</a:t>
            </a:r>
          </a:p>
          <a:p>
            <a:pPr lvl="2">
              <a:lnSpc>
                <a:spcPct val="80000"/>
              </a:lnSpc>
            </a:pPr>
            <a:r>
              <a:rPr lang="en-US" sz="1800" dirty="0" smtClean="0"/>
              <a:t>EM_HF (Electromechanical High Fidelity)</a:t>
            </a:r>
          </a:p>
          <a:p>
            <a:pPr>
              <a:lnSpc>
                <a:spcPct val="80000"/>
              </a:lnSpc>
            </a:pPr>
            <a:r>
              <a:rPr lang="en-US" sz="2400" dirty="0" smtClean="0"/>
              <a:t>Model Components:</a:t>
            </a:r>
          </a:p>
          <a:p>
            <a:pPr lvl="1">
              <a:lnSpc>
                <a:spcPct val="80000"/>
              </a:lnSpc>
            </a:pPr>
            <a:r>
              <a:rPr lang="en-US" sz="2000" dirty="0" smtClean="0"/>
              <a:t>Electronics (sensors, REU, MCE)</a:t>
            </a:r>
          </a:p>
          <a:p>
            <a:pPr lvl="1">
              <a:lnSpc>
                <a:spcPct val="80000"/>
              </a:lnSpc>
            </a:pPr>
            <a:r>
              <a:rPr lang="en-US" sz="2000" dirty="0" smtClean="0"/>
              <a:t>3-phase motor model</a:t>
            </a:r>
          </a:p>
          <a:p>
            <a:pPr lvl="1">
              <a:lnSpc>
                <a:spcPct val="80000"/>
              </a:lnSpc>
            </a:pPr>
            <a:r>
              <a:rPr lang="en-US" sz="2000" dirty="0" smtClean="0"/>
              <a:t>Driveline </a:t>
            </a:r>
          </a:p>
          <a:p>
            <a:pPr lvl="1">
              <a:lnSpc>
                <a:spcPct val="80000"/>
              </a:lnSpc>
            </a:pPr>
            <a:r>
              <a:rPr lang="en-US" sz="2000" dirty="0" smtClean="0"/>
              <a:t>Actuators</a:t>
            </a:r>
          </a:p>
          <a:p>
            <a:pPr lvl="1">
              <a:lnSpc>
                <a:spcPct val="80000"/>
              </a:lnSpc>
            </a:pPr>
            <a:r>
              <a:rPr lang="en-US" sz="2000" dirty="0" smtClean="0"/>
              <a:t>Surfaces</a:t>
            </a:r>
          </a:p>
          <a:p>
            <a:pPr lvl="1">
              <a:lnSpc>
                <a:spcPct val="80000"/>
              </a:lnSpc>
              <a:buFont typeface="Times" pitchFamily="18" charset="0"/>
              <a:buNone/>
            </a:pPr>
            <a:endParaRPr lang="en-US" sz="2000" dirty="0" smtClean="0"/>
          </a:p>
          <a:p>
            <a:pPr lvl="1">
              <a:lnSpc>
                <a:spcPct val="80000"/>
              </a:lnSpc>
            </a:pPr>
            <a:endParaRPr lang="en-US" sz="20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continued</a:t>
            </a:r>
            <a:endParaRPr lang="en-US" dirty="0"/>
          </a:p>
        </p:txBody>
      </p:sp>
      <p:sp>
        <p:nvSpPr>
          <p:cNvPr id="3" name="Content Placeholder 2"/>
          <p:cNvSpPr>
            <a:spLocks noGrp="1"/>
          </p:cNvSpPr>
          <p:nvPr>
            <p:ph idx="1"/>
          </p:nvPr>
        </p:nvSpPr>
        <p:spPr/>
        <p:txBody>
          <a:bodyPr/>
          <a:lstStyle/>
          <a:p>
            <a:r>
              <a:rPr lang="en-US" dirty="0" smtClean="0"/>
              <a:t>Show performance results</a:t>
            </a:r>
          </a:p>
          <a:p>
            <a:pPr lvl="1"/>
            <a:r>
              <a:rPr lang="en-US" dirty="0" err="1" smtClean="0"/>
              <a:t>Overspeed</a:t>
            </a:r>
            <a:r>
              <a:rPr lang="en-US" dirty="0" smtClean="0"/>
              <a:t> brake engagement</a:t>
            </a:r>
          </a:p>
          <a:p>
            <a:pPr lvl="2"/>
            <a:r>
              <a:rPr lang="en-US" dirty="0" smtClean="0"/>
              <a:t>Driveline rate versus time</a:t>
            </a:r>
          </a:p>
          <a:p>
            <a:pPr lvl="2"/>
            <a:r>
              <a:rPr lang="en-US" dirty="0" smtClean="0"/>
              <a:t>Resulting dynamic loads</a:t>
            </a:r>
          </a:p>
          <a:p>
            <a:pPr lvl="1"/>
            <a:r>
              <a:rPr lang="en-US" dirty="0" smtClean="0"/>
              <a:t>Torque brake engagement</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0" y="0"/>
            <a:ext cx="9144000" cy="1371600"/>
          </a:xfrm>
          <a:prstGeom prst="rect">
            <a:avLst/>
          </a:prstGeom>
          <a:solidFill>
            <a:schemeClr val="tx2"/>
          </a:solidFill>
          <a:ln w="9525">
            <a:solidFill>
              <a:schemeClr val="tx1"/>
            </a:solidFill>
            <a:miter lim="800000"/>
            <a:headEnd/>
            <a:tailEnd/>
          </a:ln>
        </p:spPr>
        <p:txBody>
          <a:bodyPr wrap="none" anchor="ctr"/>
          <a:lstStyle/>
          <a:p>
            <a:endParaRPr lang="en-US"/>
          </a:p>
        </p:txBody>
      </p:sp>
      <p:sp>
        <p:nvSpPr>
          <p:cNvPr id="63491" name="Rectangle 3"/>
          <p:cNvSpPr>
            <a:spLocks noGrp="1" noChangeArrowheads="1"/>
          </p:cNvSpPr>
          <p:nvPr>
            <p:ph type="title"/>
          </p:nvPr>
        </p:nvSpPr>
        <p:spPr/>
        <p:txBody>
          <a:bodyPr/>
          <a:lstStyle/>
          <a:p>
            <a:pPr eaLnBrk="1" hangingPunct="1"/>
            <a:r>
              <a:rPr lang="en-US" smtClean="0">
                <a:solidFill>
                  <a:schemeClr val="bg1"/>
                </a:solidFill>
              </a:rPr>
              <a:t>Interface and Installation</a:t>
            </a:r>
          </a:p>
        </p:txBody>
      </p:sp>
      <p:pic>
        <p:nvPicPr>
          <p:cNvPr id="63492" name="Picture 4"/>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sp>
        <p:nvSpPr>
          <p:cNvPr id="63493" name="Text Box 5"/>
          <p:cNvSpPr txBox="1">
            <a:spLocks noChangeArrowheads="1"/>
          </p:cNvSpPr>
          <p:nvPr/>
        </p:nvSpPr>
        <p:spPr bwMode="auto">
          <a:xfrm>
            <a:off x="925121" y="1524000"/>
            <a:ext cx="869149" cy="584775"/>
          </a:xfrm>
          <a:prstGeom prst="rect">
            <a:avLst/>
          </a:prstGeom>
          <a:noFill/>
          <a:ln w="9525" algn="ctr">
            <a:noFill/>
            <a:miter lim="800000"/>
            <a:headEnd/>
            <a:tailEnd/>
          </a:ln>
        </p:spPr>
        <p:txBody>
          <a:bodyPr wrap="none">
            <a:spAutoFit/>
          </a:bodyPr>
          <a:lstStyle/>
          <a:p>
            <a:r>
              <a:rPr lang="en-US" sz="3200" dirty="0" smtClean="0">
                <a:latin typeface="Arial" charset="0"/>
              </a:rPr>
              <a:t>CW</a:t>
            </a:r>
            <a:endParaRPr lang="en-US" sz="3200" dirty="0">
              <a:latin typeface="Arial" charset="0"/>
            </a:endParaRPr>
          </a:p>
        </p:txBody>
      </p:sp>
      <p:pic>
        <p:nvPicPr>
          <p:cNvPr id="63494"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pPr eaLnBrk="1" hangingPunct="1"/>
            <a:r>
              <a:rPr lang="en-US" smtClean="0"/>
              <a:t>Interface and Installation</a:t>
            </a:r>
          </a:p>
        </p:txBody>
      </p:sp>
      <p:sp>
        <p:nvSpPr>
          <p:cNvPr id="315395" name="Rectangle 3"/>
          <p:cNvSpPr>
            <a:spLocks noGrp="1" noChangeArrowheads="1"/>
          </p:cNvSpPr>
          <p:nvPr>
            <p:ph type="body" idx="1"/>
          </p:nvPr>
        </p:nvSpPr>
        <p:spPr/>
        <p:txBody>
          <a:bodyPr/>
          <a:lstStyle/>
          <a:p>
            <a:pPr eaLnBrk="1" hangingPunct="1">
              <a:lnSpc>
                <a:spcPct val="80000"/>
              </a:lnSpc>
            </a:pPr>
            <a:r>
              <a:rPr lang="en-US" dirty="0" smtClean="0"/>
              <a:t>Location and installation of each component</a:t>
            </a:r>
          </a:p>
          <a:p>
            <a:pPr eaLnBrk="1" hangingPunct="1">
              <a:lnSpc>
                <a:spcPct val="80000"/>
              </a:lnSpc>
            </a:pPr>
            <a:r>
              <a:rPr lang="en-US" dirty="0" smtClean="0"/>
              <a:t>Interfaces if available</a:t>
            </a:r>
          </a:p>
          <a:p>
            <a:pPr eaLnBrk="1" hangingPunct="1">
              <a:lnSpc>
                <a:spcPct val="80000"/>
              </a:lnSpc>
            </a:pPr>
            <a:r>
              <a:rPr lang="en-US" dirty="0" smtClean="0"/>
              <a:t>Installation procedure</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0" y="0"/>
            <a:ext cx="9144000" cy="1371600"/>
          </a:xfrm>
          <a:prstGeom prst="rect">
            <a:avLst/>
          </a:prstGeom>
          <a:solidFill>
            <a:schemeClr val="tx2"/>
          </a:solidFill>
          <a:ln w="9525">
            <a:solidFill>
              <a:schemeClr val="tx1"/>
            </a:solidFill>
            <a:miter lim="800000"/>
            <a:headEnd/>
            <a:tailEnd/>
          </a:ln>
        </p:spPr>
        <p:txBody>
          <a:bodyPr wrap="none" anchor="ctr"/>
          <a:lstStyle/>
          <a:p>
            <a:endParaRPr lang="en-US"/>
          </a:p>
        </p:txBody>
      </p:sp>
      <p:sp>
        <p:nvSpPr>
          <p:cNvPr id="74755" name="Rectangle 3"/>
          <p:cNvSpPr>
            <a:spLocks noGrp="1" noChangeArrowheads="1"/>
          </p:cNvSpPr>
          <p:nvPr>
            <p:ph type="title"/>
          </p:nvPr>
        </p:nvSpPr>
        <p:spPr/>
        <p:txBody>
          <a:bodyPr/>
          <a:lstStyle/>
          <a:p>
            <a:pPr eaLnBrk="1" hangingPunct="1"/>
            <a:r>
              <a:rPr lang="en-US" smtClean="0">
                <a:solidFill>
                  <a:schemeClr val="bg1"/>
                </a:solidFill>
              </a:rPr>
              <a:t>Design Implementation</a:t>
            </a:r>
          </a:p>
        </p:txBody>
      </p:sp>
      <p:pic>
        <p:nvPicPr>
          <p:cNvPr id="74756" name="Picture 6"/>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sp>
        <p:nvSpPr>
          <p:cNvPr id="74757" name="Text Box 8"/>
          <p:cNvSpPr txBox="1">
            <a:spLocks noChangeArrowheads="1"/>
          </p:cNvSpPr>
          <p:nvPr/>
        </p:nvSpPr>
        <p:spPr bwMode="auto">
          <a:xfrm>
            <a:off x="925121" y="1524000"/>
            <a:ext cx="869149" cy="584775"/>
          </a:xfrm>
          <a:prstGeom prst="rect">
            <a:avLst/>
          </a:prstGeom>
          <a:noFill/>
          <a:ln w="9525" algn="ctr">
            <a:noFill/>
            <a:miter lim="800000"/>
            <a:headEnd/>
            <a:tailEnd/>
          </a:ln>
        </p:spPr>
        <p:txBody>
          <a:bodyPr wrap="none">
            <a:spAutoFit/>
          </a:bodyPr>
          <a:lstStyle/>
          <a:p>
            <a:r>
              <a:rPr lang="en-US" sz="3200" dirty="0" smtClean="0">
                <a:latin typeface="Arial" charset="0"/>
              </a:rPr>
              <a:t>CW</a:t>
            </a:r>
            <a:endParaRPr lang="en-US" sz="3200" dirty="0">
              <a:latin typeface="Arial" charset="0"/>
            </a:endParaRPr>
          </a:p>
        </p:txBody>
      </p:sp>
      <p:pic>
        <p:nvPicPr>
          <p:cNvPr id="74758"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
        <p:nvSpPr>
          <p:cNvPr id="74760" name="Rectangle 8"/>
          <p:cNvSpPr>
            <a:spLocks noChangeArrowheads="1"/>
          </p:cNvSpPr>
          <p:nvPr/>
        </p:nvSpPr>
        <p:spPr bwMode="auto">
          <a:xfrm>
            <a:off x="411163" y="2582863"/>
            <a:ext cx="3871912" cy="2681287"/>
          </a:xfrm>
          <a:prstGeom prst="rect">
            <a:avLst/>
          </a:prstGeom>
          <a:noFill/>
          <a:ln w="9525">
            <a:noFill/>
            <a:miter lim="800000"/>
            <a:headEnd/>
            <a:tailEnd/>
          </a:ln>
          <a:effectLst/>
        </p:spPr>
        <p:txBody>
          <a:bodyPr/>
          <a:lstStyle/>
          <a:p>
            <a:pPr marL="342900" indent="-342900" algn="l">
              <a:lnSpc>
                <a:spcPct val="90000"/>
              </a:lnSpc>
              <a:spcBef>
                <a:spcPct val="20000"/>
              </a:spcBef>
              <a:buFont typeface="Times" pitchFamily="18" charset="0"/>
              <a:buChar char="•"/>
            </a:pPr>
            <a:r>
              <a:rPr lang="en-US" b="0" dirty="0" err="1" smtClean="0">
                <a:latin typeface="Arial" charset="0"/>
              </a:rPr>
              <a:t>Overspeed</a:t>
            </a:r>
            <a:r>
              <a:rPr lang="en-US" b="0" dirty="0" smtClean="0">
                <a:latin typeface="Arial" charset="0"/>
              </a:rPr>
              <a:t> Brake</a:t>
            </a:r>
            <a:endParaRPr lang="en-US" b="0" dirty="0">
              <a:latin typeface="Arial" charset="0"/>
            </a:endParaRPr>
          </a:p>
          <a:p>
            <a:pPr marL="342900" indent="-342900" algn="l">
              <a:lnSpc>
                <a:spcPct val="90000"/>
              </a:lnSpc>
              <a:spcBef>
                <a:spcPct val="20000"/>
              </a:spcBef>
              <a:buFont typeface="Times" pitchFamily="18" charset="0"/>
              <a:buChar char="•"/>
            </a:pPr>
            <a:r>
              <a:rPr lang="en-US" b="0" dirty="0" smtClean="0">
                <a:latin typeface="Arial" charset="0"/>
              </a:rPr>
              <a:t>Torque Brake</a:t>
            </a:r>
            <a:endParaRPr lang="en-US" b="0" dirty="0">
              <a:latin typeface="Arial" charset="0"/>
            </a:endParaRPr>
          </a:p>
          <a:p>
            <a:pPr marL="342900" indent="-342900" algn="l">
              <a:lnSpc>
                <a:spcPct val="90000"/>
              </a:lnSpc>
              <a:spcBef>
                <a:spcPct val="20000"/>
              </a:spcBef>
              <a:buFont typeface="Times" pitchFamily="18" charset="0"/>
              <a:buChar char="•"/>
            </a:pPr>
            <a:r>
              <a:rPr lang="en-US" b="0" dirty="0" smtClean="0">
                <a:latin typeface="Arial" charset="0"/>
              </a:rPr>
              <a:t>Energy Absorbing Coupler</a:t>
            </a:r>
            <a:endParaRPr lang="en-US" b="0" dirty="0">
              <a:latin typeface="Arial" charset="0"/>
            </a:endParaRPr>
          </a:p>
          <a:p>
            <a:pPr marL="342900" indent="-342900" algn="l">
              <a:lnSpc>
                <a:spcPct val="90000"/>
              </a:lnSpc>
              <a:spcBef>
                <a:spcPct val="20000"/>
              </a:spcBef>
              <a:buFont typeface="Times" pitchFamily="18" charset="0"/>
              <a:buChar char="•"/>
            </a:pPr>
            <a:r>
              <a:rPr lang="en-US" b="0" dirty="0" smtClean="0">
                <a:latin typeface="Arial" charset="0"/>
              </a:rPr>
              <a:t>Fusible Shaft</a:t>
            </a:r>
            <a:endParaRPr lang="en-US" b="0" dirty="0">
              <a:latin typeface="Arial"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138" name="Rectangle 1882"/>
          <p:cNvSpPr>
            <a:spLocks noGrp="1" noChangeArrowheads="1"/>
          </p:cNvSpPr>
          <p:nvPr>
            <p:ph type="title" idx="4294967295"/>
          </p:nvPr>
        </p:nvSpPr>
        <p:spPr/>
        <p:txBody>
          <a:bodyPr/>
          <a:lstStyle/>
          <a:p>
            <a:r>
              <a:rPr lang="en-US" dirty="0" err="1" smtClean="0"/>
              <a:t>Overspeed</a:t>
            </a:r>
            <a:r>
              <a:rPr lang="en-US" dirty="0" smtClean="0"/>
              <a:t> Brake</a:t>
            </a:r>
          </a:p>
        </p:txBody>
      </p:sp>
      <p:sp>
        <p:nvSpPr>
          <p:cNvPr id="354139" name="Rectangle 1883"/>
          <p:cNvSpPr>
            <a:spLocks noGrp="1" noChangeArrowheads="1"/>
          </p:cNvSpPr>
          <p:nvPr>
            <p:ph type="body" sz="half" idx="4294967295"/>
          </p:nvPr>
        </p:nvSpPr>
        <p:spPr>
          <a:xfrm>
            <a:off x="457200" y="1441450"/>
            <a:ext cx="3641725" cy="4768850"/>
          </a:xfrm>
        </p:spPr>
        <p:txBody>
          <a:bodyPr/>
          <a:lstStyle/>
          <a:p>
            <a:pPr>
              <a:lnSpc>
                <a:spcPct val="90000"/>
              </a:lnSpc>
            </a:pPr>
            <a:r>
              <a:rPr lang="en-US" sz="2400" dirty="0" smtClean="0"/>
              <a:t>Describe operating – how it works</a:t>
            </a:r>
          </a:p>
          <a:p>
            <a:pPr>
              <a:lnSpc>
                <a:spcPct val="90000"/>
              </a:lnSpc>
            </a:pPr>
            <a:r>
              <a:rPr lang="en-US" sz="2400" dirty="0" smtClean="0"/>
              <a:t>Design details with pictures</a:t>
            </a:r>
          </a:p>
          <a:p>
            <a:pPr>
              <a:lnSpc>
                <a:spcPct val="90000"/>
              </a:lnSpc>
            </a:pPr>
            <a:r>
              <a:rPr lang="en-US" sz="2400" dirty="0" smtClean="0"/>
              <a:t>Materials and processes</a:t>
            </a:r>
            <a:endParaRPr lang="en-US" sz="20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a:t>
            </a:r>
            <a:endParaRPr lang="en-US" dirty="0"/>
          </a:p>
        </p:txBody>
      </p:sp>
      <p:sp>
        <p:nvSpPr>
          <p:cNvPr id="3" name="Content Placeholder 2"/>
          <p:cNvSpPr>
            <a:spLocks noGrp="1"/>
          </p:cNvSpPr>
          <p:nvPr>
            <p:ph idx="1"/>
          </p:nvPr>
        </p:nvSpPr>
        <p:spPr/>
        <p:txBody>
          <a:bodyPr/>
          <a:lstStyle/>
          <a:p>
            <a:r>
              <a:rPr lang="en-US" dirty="0" smtClean="0"/>
              <a:t>List all known or assumed requirements</a:t>
            </a:r>
          </a:p>
          <a:p>
            <a:r>
              <a:rPr lang="en-US" dirty="0" smtClean="0"/>
              <a:t>Include:</a:t>
            </a:r>
          </a:p>
          <a:p>
            <a:pPr lvl="1"/>
            <a:r>
              <a:rPr lang="en-US" dirty="0" smtClean="0"/>
              <a:t>Functional (rate limit, overload protection)</a:t>
            </a:r>
          </a:p>
          <a:p>
            <a:pPr lvl="1"/>
            <a:r>
              <a:rPr lang="en-US" dirty="0" smtClean="0"/>
              <a:t>Any safety, reliability, maintainability </a:t>
            </a:r>
            <a:r>
              <a:rPr lang="en-US" dirty="0" err="1" smtClean="0"/>
              <a:t>reqs</a:t>
            </a:r>
            <a:r>
              <a:rPr lang="en-US" dirty="0" smtClean="0"/>
              <a:t>. that are known</a:t>
            </a:r>
          </a:p>
          <a:p>
            <a:pPr lvl="1"/>
            <a:endParaRPr 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Torque Brake</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Absorbing Coupler</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Fusible Shaft</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ChangeArrowheads="1"/>
          </p:cNvSpPr>
          <p:nvPr/>
        </p:nvSpPr>
        <p:spPr bwMode="auto">
          <a:xfrm>
            <a:off x="0" y="0"/>
            <a:ext cx="9144000" cy="1371600"/>
          </a:xfrm>
          <a:prstGeom prst="rect">
            <a:avLst/>
          </a:prstGeom>
          <a:solidFill>
            <a:srgbClr val="0A0129"/>
          </a:solidFill>
          <a:ln w="9525">
            <a:solidFill>
              <a:schemeClr val="tx1"/>
            </a:solidFill>
            <a:miter lim="800000"/>
            <a:headEnd/>
            <a:tailEnd/>
          </a:ln>
        </p:spPr>
        <p:txBody>
          <a:bodyPr wrap="none" anchor="ctr"/>
          <a:lstStyle/>
          <a:p>
            <a:endParaRPr lang="en-US"/>
          </a:p>
        </p:txBody>
      </p:sp>
      <p:sp>
        <p:nvSpPr>
          <p:cNvPr id="163843" name="Rectangle 3"/>
          <p:cNvSpPr>
            <a:spLocks noGrp="1" noChangeArrowheads="1"/>
          </p:cNvSpPr>
          <p:nvPr>
            <p:ph type="title"/>
          </p:nvPr>
        </p:nvSpPr>
        <p:spPr/>
        <p:txBody>
          <a:bodyPr/>
          <a:lstStyle/>
          <a:p>
            <a:pPr eaLnBrk="1" hangingPunct="1"/>
            <a:r>
              <a:rPr lang="en-US" smtClean="0">
                <a:solidFill>
                  <a:schemeClr val="bg1"/>
                </a:solidFill>
              </a:rPr>
              <a:t>Weight Analysis</a:t>
            </a:r>
          </a:p>
        </p:txBody>
      </p:sp>
      <p:sp>
        <p:nvSpPr>
          <p:cNvPr id="163844" name="Rectangle 4"/>
          <p:cNvSpPr>
            <a:spLocks noGrp="1" noChangeArrowheads="1"/>
          </p:cNvSpPr>
          <p:nvPr>
            <p:ph type="subTitle" idx="4294967295"/>
          </p:nvPr>
        </p:nvSpPr>
        <p:spPr>
          <a:xfrm>
            <a:off x="152400" y="1524000"/>
            <a:ext cx="6400800" cy="1752600"/>
          </a:xfrm>
        </p:spPr>
        <p:txBody>
          <a:bodyPr/>
          <a:lstStyle/>
          <a:p>
            <a:pPr marL="0" indent="0" eaLnBrk="1" hangingPunct="1">
              <a:buFont typeface="Times" pitchFamily="18" charset="0"/>
              <a:buNone/>
            </a:pPr>
            <a:r>
              <a:rPr lang="en-US" sz="2800" b="1" dirty="0" smtClean="0"/>
              <a:t>David Edwards</a:t>
            </a:r>
          </a:p>
        </p:txBody>
      </p:sp>
      <p:pic>
        <p:nvPicPr>
          <p:cNvPr id="163845" name="Picture 5"/>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pic>
        <p:nvPicPr>
          <p:cNvPr id="163846"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ChangeArrowheads="1"/>
          </p:cNvSpPr>
          <p:nvPr>
            <p:ph type="title" idx="4294967295"/>
          </p:nvPr>
        </p:nvSpPr>
        <p:spPr/>
        <p:txBody>
          <a:bodyPr/>
          <a:lstStyle/>
          <a:p>
            <a:pPr eaLnBrk="1" hangingPunct="1"/>
            <a:r>
              <a:rPr lang="en-US" smtClean="0"/>
              <a:t>Weight</a:t>
            </a:r>
          </a:p>
        </p:txBody>
      </p:sp>
      <p:sp>
        <p:nvSpPr>
          <p:cNvPr id="347139" name="Rectangle 3"/>
          <p:cNvSpPr>
            <a:spLocks noGrp="1" noChangeArrowheads="1"/>
          </p:cNvSpPr>
          <p:nvPr>
            <p:ph type="body" idx="4294967295"/>
          </p:nvPr>
        </p:nvSpPr>
        <p:spPr/>
        <p:txBody>
          <a:bodyPr/>
          <a:lstStyle/>
          <a:p>
            <a:pPr eaLnBrk="1" hangingPunct="1"/>
            <a:r>
              <a:rPr lang="en-US" sz="2800" dirty="0" smtClean="0"/>
              <a:t>Table of components weights and summary of weight addition to system</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ChangeArrowheads="1"/>
          </p:cNvSpPr>
          <p:nvPr/>
        </p:nvSpPr>
        <p:spPr bwMode="auto">
          <a:xfrm>
            <a:off x="0" y="0"/>
            <a:ext cx="9144000" cy="1371600"/>
          </a:xfrm>
          <a:prstGeom prst="rect">
            <a:avLst/>
          </a:prstGeom>
          <a:solidFill>
            <a:srgbClr val="0A0129"/>
          </a:solidFill>
          <a:ln w="9525">
            <a:solidFill>
              <a:schemeClr val="tx1"/>
            </a:solidFill>
            <a:miter lim="800000"/>
            <a:headEnd/>
            <a:tailEnd/>
          </a:ln>
        </p:spPr>
        <p:txBody>
          <a:bodyPr wrap="none" anchor="ctr"/>
          <a:lstStyle/>
          <a:p>
            <a:endParaRPr lang="en-US"/>
          </a:p>
        </p:txBody>
      </p:sp>
      <p:sp>
        <p:nvSpPr>
          <p:cNvPr id="549891" name="Rectangle 3"/>
          <p:cNvSpPr>
            <a:spLocks noGrp="1" noChangeArrowheads="1"/>
          </p:cNvSpPr>
          <p:nvPr>
            <p:ph type="title" idx="4294967295"/>
          </p:nvPr>
        </p:nvSpPr>
        <p:spPr/>
        <p:txBody>
          <a:bodyPr/>
          <a:lstStyle/>
          <a:p>
            <a:pPr eaLnBrk="1" hangingPunct="1"/>
            <a:r>
              <a:rPr lang="en-US" smtClean="0">
                <a:solidFill>
                  <a:schemeClr val="bg1"/>
                </a:solidFill>
              </a:rPr>
              <a:t>Reliability Analysis</a:t>
            </a:r>
          </a:p>
        </p:txBody>
      </p:sp>
      <p:sp>
        <p:nvSpPr>
          <p:cNvPr id="549892" name="Rectangle 4"/>
          <p:cNvSpPr>
            <a:spLocks noGrp="1" noChangeArrowheads="1"/>
          </p:cNvSpPr>
          <p:nvPr>
            <p:ph type="subTitle" idx="4294967295"/>
          </p:nvPr>
        </p:nvSpPr>
        <p:spPr>
          <a:xfrm>
            <a:off x="152400" y="1524000"/>
            <a:ext cx="6400800" cy="1752600"/>
          </a:xfrm>
        </p:spPr>
        <p:txBody>
          <a:bodyPr/>
          <a:lstStyle/>
          <a:p>
            <a:pPr marL="0" indent="0" eaLnBrk="1" hangingPunct="1">
              <a:buFont typeface="Times" pitchFamily="18" charset="0"/>
              <a:buNone/>
            </a:pPr>
            <a:r>
              <a:rPr lang="en-US" sz="2800" b="1" dirty="0" smtClean="0"/>
              <a:t>William Beach</a:t>
            </a:r>
          </a:p>
        </p:txBody>
      </p:sp>
      <p:pic>
        <p:nvPicPr>
          <p:cNvPr id="549893" name="Picture 6"/>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pic>
        <p:nvPicPr>
          <p:cNvPr id="549894"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Need SHA</a:t>
            </a:r>
          </a:p>
          <a:p>
            <a:r>
              <a:rPr lang="en-US" dirty="0" smtClean="0"/>
              <a:t>MTBF Summary</a:t>
            </a:r>
          </a:p>
          <a:p>
            <a:pPr lvl="1"/>
            <a:r>
              <a:rPr lang="en-US" dirty="0" smtClean="0"/>
              <a:t>Basis of analysis</a:t>
            </a:r>
          </a:p>
          <a:p>
            <a:r>
              <a:rPr lang="en-US" dirty="0" smtClean="0"/>
              <a:t>FMEA information if available</a:t>
            </a:r>
          </a:p>
          <a:p>
            <a:r>
              <a:rPr lang="en-US" dirty="0" smtClean="0"/>
              <a:t>Maintainability considerations</a:t>
            </a:r>
          </a:p>
          <a:p>
            <a:pPr lvl="1"/>
            <a:r>
              <a:rPr lang="en-US" dirty="0" smtClean="0"/>
              <a:t>Periodic inspections</a:t>
            </a:r>
          </a:p>
          <a:p>
            <a:pPr lvl="1"/>
            <a:r>
              <a:rPr lang="en-US" dirty="0" smtClean="0"/>
              <a:t>On-Aircraft maintenance</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ChangeArrowheads="1"/>
          </p:cNvSpPr>
          <p:nvPr/>
        </p:nvSpPr>
        <p:spPr bwMode="auto">
          <a:xfrm>
            <a:off x="0" y="0"/>
            <a:ext cx="9144000" cy="1371600"/>
          </a:xfrm>
          <a:prstGeom prst="rect">
            <a:avLst/>
          </a:prstGeom>
          <a:solidFill>
            <a:srgbClr val="0A0129"/>
          </a:solidFill>
          <a:ln w="9525">
            <a:solidFill>
              <a:schemeClr val="tx1"/>
            </a:solidFill>
            <a:miter lim="800000"/>
            <a:headEnd/>
            <a:tailEnd/>
          </a:ln>
        </p:spPr>
        <p:txBody>
          <a:bodyPr wrap="none" anchor="ctr"/>
          <a:lstStyle/>
          <a:p>
            <a:endParaRPr lang="en-US"/>
          </a:p>
        </p:txBody>
      </p:sp>
      <p:sp>
        <p:nvSpPr>
          <p:cNvPr id="188419" name="Rectangle 3"/>
          <p:cNvSpPr>
            <a:spLocks noGrp="1" noChangeArrowheads="1"/>
          </p:cNvSpPr>
          <p:nvPr>
            <p:ph type="title"/>
          </p:nvPr>
        </p:nvSpPr>
        <p:spPr/>
        <p:txBody>
          <a:bodyPr/>
          <a:lstStyle/>
          <a:p>
            <a:pPr eaLnBrk="1" hangingPunct="1"/>
            <a:r>
              <a:rPr lang="en-US" smtClean="0">
                <a:solidFill>
                  <a:schemeClr val="bg1"/>
                </a:solidFill>
              </a:rPr>
              <a:t>Risk Mitigation and Maturity</a:t>
            </a:r>
          </a:p>
        </p:txBody>
      </p:sp>
      <p:sp>
        <p:nvSpPr>
          <p:cNvPr id="188420" name="Rectangle 4"/>
          <p:cNvSpPr>
            <a:spLocks noGrp="1" noChangeArrowheads="1"/>
          </p:cNvSpPr>
          <p:nvPr>
            <p:ph type="subTitle" idx="4294967295"/>
          </p:nvPr>
        </p:nvSpPr>
        <p:spPr>
          <a:xfrm>
            <a:off x="152400" y="1524000"/>
            <a:ext cx="6400800" cy="1752600"/>
          </a:xfrm>
        </p:spPr>
        <p:txBody>
          <a:bodyPr/>
          <a:lstStyle/>
          <a:p>
            <a:pPr marL="0" indent="0" eaLnBrk="1" hangingPunct="1">
              <a:buFont typeface="Times" pitchFamily="18" charset="0"/>
              <a:buNone/>
            </a:pPr>
            <a:r>
              <a:rPr lang="en-US" sz="2800" b="1" dirty="0" smtClean="0"/>
              <a:t>David Edwards</a:t>
            </a:r>
          </a:p>
        </p:txBody>
      </p:sp>
      <p:pic>
        <p:nvPicPr>
          <p:cNvPr id="188421" name="Picture 6"/>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pic>
        <p:nvPicPr>
          <p:cNvPr id="188422"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pPr eaLnBrk="1" hangingPunct="1"/>
            <a:r>
              <a:rPr lang="en-US" smtClean="0"/>
              <a:t>Risk Assessment</a:t>
            </a:r>
          </a:p>
        </p:txBody>
      </p:sp>
      <p:pic>
        <p:nvPicPr>
          <p:cNvPr id="189446" name="Picture 6"/>
          <p:cNvPicPr>
            <a:picLocks noChangeAspect="1" noChangeArrowheads="1"/>
          </p:cNvPicPr>
          <p:nvPr/>
        </p:nvPicPr>
        <p:blipFill>
          <a:blip r:embed="rId2" cstate="print"/>
          <a:srcRect/>
          <a:stretch>
            <a:fillRect/>
          </a:stretch>
        </p:blipFill>
        <p:spPr bwMode="auto">
          <a:xfrm>
            <a:off x="136525" y="1200150"/>
            <a:ext cx="8896350" cy="2614613"/>
          </a:xfrm>
          <a:prstGeom prst="rect">
            <a:avLst/>
          </a:prstGeom>
          <a:noFill/>
          <a:ln w="9525" algn="ctr">
            <a:noFill/>
            <a:miter lim="800000"/>
            <a:headEnd/>
            <a:tailEnd/>
          </a:ln>
          <a:effectLst/>
        </p:spPr>
      </p:pic>
      <p:sp>
        <p:nvSpPr>
          <p:cNvPr id="4" name="Rectangle 3"/>
          <p:cNvSpPr/>
          <p:nvPr/>
        </p:nvSpPr>
        <p:spPr>
          <a:xfrm rot="19883573">
            <a:off x="3171617" y="2967335"/>
            <a:ext cx="2800767"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Example</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idx="4294967295"/>
          </p:nvPr>
        </p:nvSpPr>
        <p:spPr/>
        <p:txBody>
          <a:bodyPr/>
          <a:lstStyle/>
          <a:p>
            <a:pPr eaLnBrk="1" hangingPunct="1"/>
            <a:r>
              <a:rPr lang="en-US" smtClean="0"/>
              <a:t>Risk Assessment (Med / High)</a:t>
            </a:r>
          </a:p>
        </p:txBody>
      </p:sp>
      <p:pic>
        <p:nvPicPr>
          <p:cNvPr id="306180" name="Picture 4"/>
          <p:cNvPicPr>
            <a:picLocks noChangeAspect="1" noChangeArrowheads="1"/>
          </p:cNvPicPr>
          <p:nvPr/>
        </p:nvPicPr>
        <p:blipFill>
          <a:blip r:embed="rId2" cstate="print"/>
          <a:srcRect/>
          <a:stretch>
            <a:fillRect/>
          </a:stretch>
        </p:blipFill>
        <p:spPr bwMode="auto">
          <a:xfrm>
            <a:off x="112713" y="898525"/>
            <a:ext cx="8921750" cy="4546600"/>
          </a:xfrm>
          <a:prstGeom prst="rect">
            <a:avLst/>
          </a:prstGeom>
          <a:noFill/>
          <a:ln w="9525" algn="ctr">
            <a:noFill/>
            <a:miter lim="800000"/>
            <a:headEnd/>
            <a:tailEnd/>
          </a:ln>
          <a:effectLst/>
        </p:spPr>
      </p:pic>
      <p:sp>
        <p:nvSpPr>
          <p:cNvPr id="4" name="Rectangle 3"/>
          <p:cNvSpPr/>
          <p:nvPr/>
        </p:nvSpPr>
        <p:spPr>
          <a:xfrm rot="19883573">
            <a:off x="3171617" y="2967335"/>
            <a:ext cx="2800767"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Example</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0" y="0"/>
            <a:ext cx="9144000" cy="1371600"/>
          </a:xfrm>
          <a:prstGeom prst="rect">
            <a:avLst/>
          </a:prstGeom>
          <a:solidFill>
            <a:schemeClr val="tx2"/>
          </a:solidFill>
          <a:ln w="9525">
            <a:solidFill>
              <a:schemeClr val="tx1"/>
            </a:solidFill>
            <a:miter lim="800000"/>
            <a:headEnd/>
            <a:tailEnd/>
          </a:ln>
        </p:spPr>
        <p:txBody>
          <a:bodyPr wrap="none" anchor="ctr"/>
          <a:lstStyle/>
          <a:p>
            <a:endParaRPr lang="en-US"/>
          </a:p>
        </p:txBody>
      </p:sp>
      <p:sp>
        <p:nvSpPr>
          <p:cNvPr id="31747" name="Rectangle 3"/>
          <p:cNvSpPr>
            <a:spLocks noGrp="1" noChangeArrowheads="1"/>
          </p:cNvSpPr>
          <p:nvPr>
            <p:ph type="title"/>
          </p:nvPr>
        </p:nvSpPr>
        <p:spPr/>
        <p:txBody>
          <a:bodyPr/>
          <a:lstStyle/>
          <a:p>
            <a:pPr eaLnBrk="1" hangingPunct="1"/>
            <a:r>
              <a:rPr lang="en-US" smtClean="0">
                <a:solidFill>
                  <a:schemeClr val="bg1"/>
                </a:solidFill>
              </a:rPr>
              <a:t>Functional Overview</a:t>
            </a:r>
          </a:p>
        </p:txBody>
      </p:sp>
      <p:sp>
        <p:nvSpPr>
          <p:cNvPr id="31748" name="Rectangle 4"/>
          <p:cNvSpPr>
            <a:spLocks noGrp="1" noChangeArrowheads="1"/>
          </p:cNvSpPr>
          <p:nvPr>
            <p:ph type="subTitle" idx="4294967295"/>
          </p:nvPr>
        </p:nvSpPr>
        <p:spPr>
          <a:xfrm>
            <a:off x="152400" y="1524000"/>
            <a:ext cx="6400800" cy="1752600"/>
          </a:xfrm>
        </p:spPr>
        <p:txBody>
          <a:bodyPr/>
          <a:lstStyle/>
          <a:p>
            <a:pPr marL="0" indent="0" eaLnBrk="1" hangingPunct="1">
              <a:buFont typeface="Times" pitchFamily="18" charset="0"/>
              <a:buNone/>
            </a:pPr>
            <a:r>
              <a:rPr lang="en-US" sz="2800" b="1" dirty="0" smtClean="0"/>
              <a:t>Ken Doan</a:t>
            </a:r>
            <a:endParaRPr lang="en-US" sz="2800" b="1" dirty="0" smtClean="0"/>
          </a:p>
        </p:txBody>
      </p:sp>
      <p:pic>
        <p:nvPicPr>
          <p:cNvPr id="31749" name="Picture 6"/>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pic>
        <p:nvPicPr>
          <p:cNvPr id="31750"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a:xfrm>
            <a:off x="246063" y="0"/>
            <a:ext cx="8458200" cy="1371600"/>
          </a:xfrm>
        </p:spPr>
        <p:txBody>
          <a:bodyPr/>
          <a:lstStyle/>
          <a:p>
            <a:pPr eaLnBrk="1" hangingPunct="1"/>
            <a:r>
              <a:rPr lang="en-US" smtClean="0"/>
              <a:t>Risk Mitigation / Development Testing</a:t>
            </a:r>
          </a:p>
        </p:txBody>
      </p:sp>
      <p:sp>
        <p:nvSpPr>
          <p:cNvPr id="190467" name="Rectangle 3"/>
          <p:cNvSpPr>
            <a:spLocks noGrp="1" noChangeArrowheads="1"/>
          </p:cNvSpPr>
          <p:nvPr>
            <p:ph type="body" idx="1"/>
          </p:nvPr>
        </p:nvSpPr>
        <p:spPr>
          <a:xfrm>
            <a:off x="252413" y="909638"/>
            <a:ext cx="8153400" cy="3109912"/>
          </a:xfrm>
        </p:spPr>
        <p:txBody>
          <a:bodyPr/>
          <a:lstStyle/>
          <a:p>
            <a:pPr eaLnBrk="1" hangingPunct="1">
              <a:lnSpc>
                <a:spcPct val="80000"/>
              </a:lnSpc>
            </a:pPr>
            <a:r>
              <a:rPr lang="en-US" sz="2000" dirty="0" smtClean="0"/>
              <a:t>List all develop tests required to mitigate risks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ChangeArrowheads="1"/>
          </p:cNvSpPr>
          <p:nvPr/>
        </p:nvSpPr>
        <p:spPr bwMode="auto">
          <a:xfrm>
            <a:off x="0" y="0"/>
            <a:ext cx="9144000" cy="1371600"/>
          </a:xfrm>
          <a:prstGeom prst="rect">
            <a:avLst/>
          </a:prstGeom>
          <a:solidFill>
            <a:srgbClr val="0A0129"/>
          </a:solidFill>
          <a:ln w="9525">
            <a:solidFill>
              <a:schemeClr val="tx1"/>
            </a:solidFill>
            <a:miter lim="800000"/>
            <a:headEnd/>
            <a:tailEnd/>
          </a:ln>
        </p:spPr>
        <p:txBody>
          <a:bodyPr wrap="none" anchor="ctr"/>
          <a:lstStyle/>
          <a:p>
            <a:endParaRPr lang="en-US"/>
          </a:p>
        </p:txBody>
      </p:sp>
      <p:sp>
        <p:nvSpPr>
          <p:cNvPr id="191491" name="Rectangle 3"/>
          <p:cNvSpPr>
            <a:spLocks noGrp="1" noChangeArrowheads="1"/>
          </p:cNvSpPr>
          <p:nvPr>
            <p:ph type="title"/>
          </p:nvPr>
        </p:nvSpPr>
        <p:spPr/>
        <p:txBody>
          <a:bodyPr/>
          <a:lstStyle/>
          <a:p>
            <a:pPr eaLnBrk="1" hangingPunct="1"/>
            <a:r>
              <a:rPr lang="en-US" smtClean="0">
                <a:solidFill>
                  <a:schemeClr val="bg1"/>
                </a:solidFill>
              </a:rPr>
              <a:t>Acceptance Test Plan</a:t>
            </a:r>
          </a:p>
        </p:txBody>
      </p:sp>
      <p:sp>
        <p:nvSpPr>
          <p:cNvPr id="191492" name="Rectangle 4"/>
          <p:cNvSpPr>
            <a:spLocks noGrp="1" noChangeArrowheads="1"/>
          </p:cNvSpPr>
          <p:nvPr>
            <p:ph type="subTitle" idx="4294967295"/>
          </p:nvPr>
        </p:nvSpPr>
        <p:spPr>
          <a:xfrm>
            <a:off x="152400" y="1524000"/>
            <a:ext cx="6400800" cy="1752600"/>
          </a:xfrm>
        </p:spPr>
        <p:txBody>
          <a:bodyPr/>
          <a:lstStyle/>
          <a:p>
            <a:pPr marL="0" indent="0" eaLnBrk="1" hangingPunct="1">
              <a:buFont typeface="Times" pitchFamily="18" charset="0"/>
              <a:buNone/>
            </a:pPr>
            <a:r>
              <a:rPr lang="en-US" sz="2800" b="1" dirty="0" smtClean="0"/>
              <a:t>CW</a:t>
            </a:r>
          </a:p>
        </p:txBody>
      </p:sp>
      <p:pic>
        <p:nvPicPr>
          <p:cNvPr id="191493" name="Picture 5"/>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pic>
        <p:nvPicPr>
          <p:cNvPr id="191494"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a:xfrm>
            <a:off x="442913" y="93663"/>
            <a:ext cx="8458200" cy="1371600"/>
          </a:xfrm>
        </p:spPr>
        <p:txBody>
          <a:bodyPr/>
          <a:lstStyle/>
          <a:p>
            <a:pPr eaLnBrk="1" hangingPunct="1"/>
            <a:r>
              <a:rPr lang="en-US" dirty="0" smtClean="0"/>
              <a:t>Acceptance Test Plan</a:t>
            </a:r>
            <a:br>
              <a:rPr lang="en-US" dirty="0" smtClean="0"/>
            </a:br>
            <a:endParaRPr lang="en-US" sz="2400" dirty="0" smtClean="0"/>
          </a:p>
        </p:txBody>
      </p:sp>
      <p:sp>
        <p:nvSpPr>
          <p:cNvPr id="192515" name="Rectangle 3"/>
          <p:cNvSpPr>
            <a:spLocks noGrp="1" noChangeArrowheads="1"/>
          </p:cNvSpPr>
          <p:nvPr>
            <p:ph type="body" idx="1"/>
          </p:nvPr>
        </p:nvSpPr>
        <p:spPr>
          <a:xfrm>
            <a:off x="457200" y="1081088"/>
            <a:ext cx="8153400" cy="5095875"/>
          </a:xfrm>
        </p:spPr>
        <p:txBody>
          <a:bodyPr/>
          <a:lstStyle/>
          <a:p>
            <a:pPr eaLnBrk="1" hangingPunct="1">
              <a:lnSpc>
                <a:spcPct val="90000"/>
              </a:lnSpc>
            </a:pPr>
            <a:r>
              <a:rPr lang="en-US" sz="2400" dirty="0" smtClean="0"/>
              <a:t>List ATP tests for each component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ChangeArrowheads="1"/>
          </p:cNvSpPr>
          <p:nvPr/>
        </p:nvSpPr>
        <p:spPr bwMode="auto">
          <a:xfrm>
            <a:off x="0" y="0"/>
            <a:ext cx="9144000" cy="1371600"/>
          </a:xfrm>
          <a:prstGeom prst="rect">
            <a:avLst/>
          </a:prstGeom>
          <a:solidFill>
            <a:srgbClr val="0A0129"/>
          </a:solidFill>
          <a:ln w="9525">
            <a:solidFill>
              <a:schemeClr val="tx1"/>
            </a:solidFill>
            <a:miter lim="800000"/>
            <a:headEnd/>
            <a:tailEnd/>
          </a:ln>
        </p:spPr>
        <p:txBody>
          <a:bodyPr wrap="none" anchor="ctr"/>
          <a:lstStyle/>
          <a:p>
            <a:endParaRPr lang="en-US"/>
          </a:p>
        </p:txBody>
      </p:sp>
      <p:sp>
        <p:nvSpPr>
          <p:cNvPr id="193539" name="Rectangle 3"/>
          <p:cNvSpPr>
            <a:spLocks noGrp="1" noChangeArrowheads="1"/>
          </p:cNvSpPr>
          <p:nvPr>
            <p:ph type="title" idx="4294967295"/>
          </p:nvPr>
        </p:nvSpPr>
        <p:spPr/>
        <p:txBody>
          <a:bodyPr/>
          <a:lstStyle/>
          <a:p>
            <a:pPr eaLnBrk="1" hangingPunct="1"/>
            <a:r>
              <a:rPr lang="en-US" smtClean="0">
                <a:solidFill>
                  <a:schemeClr val="bg1"/>
                </a:solidFill>
              </a:rPr>
              <a:t>Qualification Test Plan  </a:t>
            </a:r>
            <a:br>
              <a:rPr lang="en-US" smtClean="0">
                <a:solidFill>
                  <a:schemeClr val="bg1"/>
                </a:solidFill>
              </a:rPr>
            </a:br>
            <a:r>
              <a:rPr lang="en-US" sz="2400" smtClean="0">
                <a:solidFill>
                  <a:schemeClr val="bg1"/>
                </a:solidFill>
              </a:rPr>
              <a:t>Requirements Verification</a:t>
            </a:r>
            <a:endParaRPr lang="en-US" smtClean="0">
              <a:solidFill>
                <a:schemeClr val="bg1"/>
              </a:solidFill>
            </a:endParaRPr>
          </a:p>
        </p:txBody>
      </p:sp>
      <p:sp>
        <p:nvSpPr>
          <p:cNvPr id="193540" name="Rectangle 4"/>
          <p:cNvSpPr>
            <a:spLocks noGrp="1" noChangeArrowheads="1"/>
          </p:cNvSpPr>
          <p:nvPr>
            <p:ph type="subTitle" idx="4294967295"/>
          </p:nvPr>
        </p:nvSpPr>
        <p:spPr>
          <a:xfrm>
            <a:off x="152400" y="1524000"/>
            <a:ext cx="6400800" cy="1752600"/>
          </a:xfrm>
        </p:spPr>
        <p:txBody>
          <a:bodyPr/>
          <a:lstStyle/>
          <a:p>
            <a:pPr marL="0" indent="0" eaLnBrk="1" hangingPunct="1">
              <a:buFont typeface="Times" pitchFamily="18" charset="0"/>
              <a:buNone/>
            </a:pPr>
            <a:r>
              <a:rPr lang="en-US" sz="2400" dirty="0" smtClean="0"/>
              <a:t>CW</a:t>
            </a:r>
          </a:p>
        </p:txBody>
      </p:sp>
      <p:pic>
        <p:nvPicPr>
          <p:cNvPr id="193541" name="Picture 5"/>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pic>
        <p:nvPicPr>
          <p:cNvPr id="193542"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4" name="Rectangle 2"/>
          <p:cNvSpPr>
            <a:spLocks noGrp="1" noChangeArrowheads="1"/>
          </p:cNvSpPr>
          <p:nvPr>
            <p:ph type="title" idx="4294967295"/>
          </p:nvPr>
        </p:nvSpPr>
        <p:spPr>
          <a:xfrm>
            <a:off x="647700" y="346075"/>
            <a:ext cx="8229600" cy="1077913"/>
          </a:xfrm>
          <a:noFill/>
        </p:spPr>
        <p:txBody>
          <a:bodyPr>
            <a:spAutoFit/>
          </a:bodyPr>
          <a:lstStyle/>
          <a:p>
            <a:pPr eaLnBrk="1" hangingPunct="1"/>
            <a:r>
              <a:rPr lang="en-US" sz="3200" smtClean="0"/>
              <a:t>Requirement Verification Process</a:t>
            </a:r>
            <a:br>
              <a:rPr lang="en-US" sz="3200" smtClean="0"/>
            </a:br>
            <a:endParaRPr lang="en-US" sz="3200" smtClean="0"/>
          </a:p>
        </p:txBody>
      </p:sp>
      <p:sp>
        <p:nvSpPr>
          <p:cNvPr id="581635" name="Rectangle 3"/>
          <p:cNvSpPr>
            <a:spLocks noChangeArrowheads="1"/>
          </p:cNvSpPr>
          <p:nvPr/>
        </p:nvSpPr>
        <p:spPr bwMode="auto">
          <a:xfrm>
            <a:off x="295275" y="1000125"/>
            <a:ext cx="8616950" cy="4964113"/>
          </a:xfrm>
          <a:prstGeom prst="rect">
            <a:avLst/>
          </a:prstGeom>
          <a:noFill/>
          <a:ln w="9525">
            <a:noFill/>
            <a:miter lim="800000"/>
            <a:headEnd/>
            <a:tailEnd/>
          </a:ln>
        </p:spPr>
        <p:txBody>
          <a:bodyPr/>
          <a:lstStyle/>
          <a:p>
            <a:pPr marL="342900" indent="-342900" eaLnBrk="1" hangingPunct="1">
              <a:spcBef>
                <a:spcPct val="20000"/>
              </a:spcBef>
              <a:buFont typeface="Times" pitchFamily="18" charset="0"/>
              <a:buNone/>
            </a:pPr>
            <a:endParaRPr lang="en-US" b="0">
              <a:latin typeface="Arial" charset="0"/>
            </a:endParaRPr>
          </a:p>
          <a:p>
            <a:pPr marL="342900" indent="-342900" algn="l" eaLnBrk="1" hangingPunct="1">
              <a:spcBef>
                <a:spcPct val="20000"/>
              </a:spcBef>
              <a:buFont typeface="Times" pitchFamily="18" charset="0"/>
              <a:buChar char="•"/>
            </a:pPr>
            <a:r>
              <a:rPr lang="en-US" b="0">
                <a:latin typeface="Arial" charset="0"/>
              </a:rPr>
              <a:t>This process incepted &amp; tracked in the SysRD &amp; CIRD</a:t>
            </a:r>
          </a:p>
          <a:p>
            <a:pPr marL="800100" lvl="1" indent="-342900" algn="l" eaLnBrk="1" hangingPunct="1">
              <a:spcBef>
                <a:spcPct val="20000"/>
              </a:spcBef>
              <a:buFont typeface="Times" pitchFamily="18" charset="0"/>
              <a:buChar char="•"/>
            </a:pPr>
            <a:r>
              <a:rPr lang="en-US" b="0">
                <a:latin typeface="Arial" charset="0"/>
              </a:rPr>
              <a:t>Verification Methods:</a:t>
            </a:r>
          </a:p>
          <a:p>
            <a:pPr marL="1257300" lvl="2" indent="-342900" algn="l" eaLnBrk="1" hangingPunct="1">
              <a:spcBef>
                <a:spcPct val="20000"/>
              </a:spcBef>
              <a:buFont typeface="Wingdings" pitchFamily="2" charset="2"/>
              <a:buChar char="Ø"/>
            </a:pPr>
            <a:r>
              <a:rPr lang="en-US" sz="2000" b="0">
                <a:solidFill>
                  <a:schemeClr val="accent1"/>
                </a:solidFill>
                <a:latin typeface="Arial" charset="0"/>
              </a:rPr>
              <a:t>Test (Qualification and Acceptance Testing)</a:t>
            </a:r>
          </a:p>
          <a:p>
            <a:pPr marL="1257300" lvl="2" indent="-342900" algn="l" eaLnBrk="1" hangingPunct="1">
              <a:spcBef>
                <a:spcPct val="20000"/>
              </a:spcBef>
              <a:buFont typeface="Wingdings" pitchFamily="2" charset="2"/>
              <a:buChar char="Ø"/>
            </a:pPr>
            <a:r>
              <a:rPr lang="en-US" sz="2000" b="0">
                <a:solidFill>
                  <a:schemeClr val="accent1"/>
                </a:solidFill>
                <a:latin typeface="Arial" charset="0"/>
              </a:rPr>
              <a:t>Inspection (Parker Production Quality Processes)</a:t>
            </a:r>
          </a:p>
          <a:p>
            <a:pPr marL="1257300" lvl="2" indent="-342900" algn="l" eaLnBrk="1" hangingPunct="1">
              <a:spcBef>
                <a:spcPct val="20000"/>
              </a:spcBef>
              <a:buFont typeface="Wingdings" pitchFamily="2" charset="2"/>
              <a:buChar char="Ø"/>
            </a:pPr>
            <a:r>
              <a:rPr lang="en-US" sz="2000" b="0">
                <a:solidFill>
                  <a:schemeClr val="accent1"/>
                </a:solidFill>
                <a:latin typeface="Arial" charset="0"/>
              </a:rPr>
              <a:t>Design Review</a:t>
            </a:r>
          </a:p>
          <a:p>
            <a:pPr marL="1257300" lvl="2" indent="-342900" algn="l" eaLnBrk="1" hangingPunct="1">
              <a:spcBef>
                <a:spcPct val="20000"/>
              </a:spcBef>
              <a:buFont typeface="Wingdings" pitchFamily="2" charset="2"/>
              <a:buChar char="Ø"/>
            </a:pPr>
            <a:r>
              <a:rPr lang="en-US" sz="2000" b="0">
                <a:solidFill>
                  <a:schemeClr val="accent1"/>
                </a:solidFill>
                <a:latin typeface="Arial" charset="0"/>
              </a:rPr>
              <a:t>Analysis</a:t>
            </a:r>
          </a:p>
          <a:p>
            <a:pPr marL="1257300" lvl="2" indent="-342900" algn="l" eaLnBrk="1" hangingPunct="1">
              <a:spcBef>
                <a:spcPct val="20000"/>
              </a:spcBef>
              <a:buFont typeface="Wingdings" pitchFamily="2" charset="2"/>
              <a:buChar char="Ø"/>
            </a:pPr>
            <a:r>
              <a:rPr lang="en-US" sz="2000" b="0">
                <a:solidFill>
                  <a:schemeClr val="accent1"/>
                </a:solidFill>
                <a:latin typeface="Arial" charset="0"/>
              </a:rPr>
              <a:t>Similarity</a:t>
            </a:r>
          </a:p>
          <a:p>
            <a:pPr marL="800100" lvl="1" indent="-342900" algn="l" eaLnBrk="1" hangingPunct="1">
              <a:spcBef>
                <a:spcPct val="20000"/>
              </a:spcBef>
            </a:pPr>
            <a:r>
              <a:rPr lang="en-US" b="0">
                <a:latin typeface="Arial" charset="0"/>
              </a:rPr>
              <a:t>	</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730" name="Rectangle 2"/>
          <p:cNvSpPr>
            <a:spLocks noGrp="1" noChangeArrowheads="1"/>
          </p:cNvSpPr>
          <p:nvPr>
            <p:ph type="title" idx="4294967295"/>
          </p:nvPr>
        </p:nvSpPr>
        <p:spPr>
          <a:xfrm>
            <a:off x="647700" y="376238"/>
            <a:ext cx="8229600" cy="584200"/>
          </a:xfrm>
          <a:noFill/>
        </p:spPr>
        <p:txBody>
          <a:bodyPr>
            <a:spAutoFit/>
          </a:bodyPr>
          <a:lstStyle/>
          <a:p>
            <a:pPr eaLnBrk="1" hangingPunct="1"/>
            <a:r>
              <a:rPr lang="en-US" sz="3200" smtClean="0"/>
              <a:t>Verification by </a:t>
            </a:r>
            <a:r>
              <a:rPr lang="en-US" sz="3200" u="sng" smtClean="0"/>
              <a:t>Test</a:t>
            </a:r>
          </a:p>
        </p:txBody>
      </p:sp>
      <p:sp>
        <p:nvSpPr>
          <p:cNvPr id="585731" name="Rectangle 3"/>
          <p:cNvSpPr>
            <a:spLocks noChangeArrowheads="1"/>
          </p:cNvSpPr>
          <p:nvPr/>
        </p:nvSpPr>
        <p:spPr bwMode="auto">
          <a:xfrm>
            <a:off x="295275" y="1000125"/>
            <a:ext cx="8616950" cy="4964113"/>
          </a:xfrm>
          <a:prstGeom prst="rect">
            <a:avLst/>
          </a:prstGeom>
          <a:noFill/>
          <a:ln w="9525">
            <a:noFill/>
            <a:miter lim="800000"/>
            <a:headEnd/>
            <a:tailEnd/>
          </a:ln>
        </p:spPr>
        <p:txBody>
          <a:bodyPr/>
          <a:lstStyle/>
          <a:p>
            <a:pPr marL="342900" indent="-342900" eaLnBrk="1" hangingPunct="1">
              <a:spcBef>
                <a:spcPct val="20000"/>
              </a:spcBef>
              <a:buFont typeface="Times" pitchFamily="18" charset="0"/>
              <a:buNone/>
            </a:pPr>
            <a:endParaRPr lang="en-US" b="0">
              <a:latin typeface="Arial" charset="0"/>
            </a:endParaRPr>
          </a:p>
          <a:p>
            <a:pPr marL="342900" indent="-342900" algn="l" eaLnBrk="1" hangingPunct="1">
              <a:spcBef>
                <a:spcPct val="20000"/>
              </a:spcBef>
              <a:buFont typeface="Times" pitchFamily="18" charset="0"/>
              <a:buChar char="•"/>
            </a:pPr>
            <a:r>
              <a:rPr lang="en-US" b="0">
                <a:latin typeface="Arial" charset="0"/>
              </a:rPr>
              <a:t>Acceptance Test</a:t>
            </a:r>
          </a:p>
          <a:p>
            <a:pPr marL="342900" indent="-342900" algn="l" eaLnBrk="1" hangingPunct="1">
              <a:spcBef>
                <a:spcPct val="20000"/>
              </a:spcBef>
              <a:buFont typeface="Times" pitchFamily="18" charset="0"/>
              <a:buChar char="•"/>
            </a:pPr>
            <a:r>
              <a:rPr lang="en-US" b="0">
                <a:latin typeface="Arial" charset="0"/>
              </a:rPr>
              <a:t>Qualification Test</a:t>
            </a:r>
          </a:p>
          <a:p>
            <a:pPr marL="342900" indent="-342900" algn="l" eaLnBrk="1" hangingPunct="1">
              <a:spcBef>
                <a:spcPct val="20000"/>
              </a:spcBef>
              <a:buFont typeface="Times" pitchFamily="18" charset="0"/>
              <a:buChar char="•"/>
            </a:pPr>
            <a:r>
              <a:rPr lang="en-US" b="0">
                <a:latin typeface="Arial" charset="0"/>
              </a:rPr>
              <a:t>EMI/HIRF/Lightning Test </a:t>
            </a:r>
          </a:p>
          <a:p>
            <a:pPr marL="800100" lvl="1" indent="-342900" algn="l" eaLnBrk="1" hangingPunct="1">
              <a:spcBef>
                <a:spcPct val="20000"/>
              </a:spcBef>
              <a:buFont typeface="Arial" charset="0"/>
              <a:buChar char="•"/>
            </a:pPr>
            <a:r>
              <a:rPr lang="en-US" sz="2000" b="0">
                <a:solidFill>
                  <a:schemeClr val="accent1"/>
                </a:solidFill>
                <a:latin typeface="Arial" charset="0"/>
              </a:rPr>
              <a:t>Tested at System level - </a:t>
            </a:r>
            <a:r>
              <a:rPr lang="en-US" sz="1600" b="0">
                <a:solidFill>
                  <a:schemeClr val="accent1"/>
                </a:solidFill>
                <a:latin typeface="Arial" charset="0"/>
              </a:rPr>
              <a:t>However all requirements are flowed down to PTA and sub-components</a:t>
            </a:r>
            <a:endParaRPr lang="en-US" sz="2000" b="0">
              <a:solidFill>
                <a:schemeClr val="accent1"/>
              </a:solidFill>
              <a:latin typeface="Arial" charset="0"/>
            </a:endParaRPr>
          </a:p>
          <a:p>
            <a:pPr marL="1257300" lvl="2" indent="-342900" algn="l" eaLnBrk="1" hangingPunct="1">
              <a:spcBef>
                <a:spcPct val="20000"/>
              </a:spcBef>
              <a:buFont typeface="Courier New" pitchFamily="49" charset="0"/>
              <a:buChar char="o"/>
            </a:pPr>
            <a:r>
              <a:rPr lang="en-US" sz="1800" b="0">
                <a:solidFill>
                  <a:schemeClr val="accent1"/>
                </a:solidFill>
                <a:latin typeface="Arial" charset="0"/>
              </a:rPr>
              <a:t>Lightning Induced Transient Susceptibility test is performed on sub-components for risk mitigation</a:t>
            </a:r>
          </a:p>
          <a:p>
            <a:pPr marL="342900" indent="-342900" algn="l" eaLnBrk="1" hangingPunct="1">
              <a:spcBef>
                <a:spcPct val="20000"/>
              </a:spcBef>
              <a:buFont typeface="Times" pitchFamily="18" charset="0"/>
              <a:buChar char="•"/>
            </a:pPr>
            <a:r>
              <a:rPr lang="en-US" b="0">
                <a:latin typeface="Arial" charset="0"/>
              </a:rPr>
              <a:t>Sub-component level Test</a:t>
            </a:r>
          </a:p>
          <a:p>
            <a:pPr marL="800100" lvl="1" indent="-342900" algn="l" eaLnBrk="1" hangingPunct="1">
              <a:spcBef>
                <a:spcPct val="20000"/>
              </a:spcBef>
              <a:buFont typeface="Arial" charset="0"/>
              <a:buChar char="•"/>
            </a:pPr>
            <a:r>
              <a:rPr lang="en-US" sz="2000" b="0">
                <a:solidFill>
                  <a:schemeClr val="accent1"/>
                </a:solidFill>
                <a:latin typeface="Arial" charset="0"/>
              </a:rPr>
              <a:t>Where requirement verification cannot be performed at the LRU level</a:t>
            </a:r>
          </a:p>
          <a:p>
            <a:pPr marL="342900" indent="-342900" algn="l" eaLnBrk="1" hangingPunct="1">
              <a:spcBef>
                <a:spcPct val="20000"/>
              </a:spcBef>
              <a:buFont typeface="Times" pitchFamily="18" charset="0"/>
              <a:buChar char="•"/>
            </a:pPr>
            <a:endParaRPr lang="en-US" b="0">
              <a:latin typeface="Arial"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idx="4294967295"/>
          </p:nvPr>
        </p:nvSpPr>
        <p:spPr>
          <a:xfrm>
            <a:off x="373063" y="0"/>
            <a:ext cx="8458200" cy="1371600"/>
          </a:xfrm>
        </p:spPr>
        <p:txBody>
          <a:bodyPr/>
          <a:lstStyle/>
          <a:p>
            <a:pPr eaLnBrk="1" hangingPunct="1"/>
            <a:r>
              <a:rPr lang="en-US" smtClean="0"/>
              <a:t>Safety-of-Flight Test Plan</a:t>
            </a:r>
            <a:br>
              <a:rPr lang="en-US" smtClean="0"/>
            </a:br>
            <a:r>
              <a:rPr lang="en-US" sz="2400" smtClean="0"/>
              <a:t>(Test Procedure for EMB review 90 days prior to test)</a:t>
            </a:r>
          </a:p>
        </p:txBody>
      </p:sp>
      <p:graphicFrame>
        <p:nvGraphicFramePr>
          <p:cNvPr id="567486" name="Group 190"/>
          <p:cNvGraphicFramePr>
            <a:graphicFrameLocks noGrp="1"/>
          </p:cNvGraphicFramePr>
          <p:nvPr>
            <p:ph idx="4294967295"/>
          </p:nvPr>
        </p:nvGraphicFramePr>
        <p:xfrm>
          <a:off x="717550" y="1219200"/>
          <a:ext cx="7426325" cy="4964115"/>
        </p:xfrm>
        <a:graphic>
          <a:graphicData uri="http://schemas.openxmlformats.org/drawingml/2006/table">
            <a:tbl>
              <a:tblPr/>
              <a:tblGrid>
                <a:gridCol w="2813050"/>
                <a:gridCol w="949325"/>
                <a:gridCol w="1525588"/>
                <a:gridCol w="2138362"/>
              </a:tblGrid>
              <a:tr h="16510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360488" algn="l"/>
                        </a:tabLst>
                      </a:pPr>
                      <a:r>
                        <a:rPr kumimoji="0" lang="en-US" sz="1100" b="0" i="0" u="none" strike="noStrike" cap="none" normalizeH="0" baseline="0" dirty="0" smtClean="0">
                          <a:ln>
                            <a:noFill/>
                          </a:ln>
                          <a:solidFill>
                            <a:schemeClr val="tx1"/>
                          </a:solidFill>
                          <a:effectLst/>
                          <a:latin typeface="Arial" charset="0"/>
                          <a:ea typeface="Times New Roman" pitchFamily="18" charset="0"/>
                          <a:cs typeface="Arial" charset="0"/>
                        </a:rPr>
                        <a:t>Test</a:t>
                      </a:r>
                      <a:endParaRPr kumimoji="0" lang="en-US"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ea typeface="Times New Roman" pitchFamily="18" charset="0"/>
                          <a:cs typeface="Arial" charset="0"/>
                        </a:rPr>
                        <a:t>Article</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ea typeface="Times New Roman" pitchFamily="18" charset="0"/>
                          <a:cs typeface="Arial" charset="0"/>
                        </a:rPr>
                        <a:t>FCS-SRS</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ea typeface="Times New Roman" pitchFamily="18" charset="0"/>
                          <a:cs typeface="Arial" charset="0"/>
                        </a:rPr>
                        <a:t>Method</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Inspection for Critical Wear Dimensions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1&amp;2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endParaRPr kumimoji="0" lang="en-US" sz="10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First Article Inspection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1&amp;2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endParaRPr kumimoji="0" lang="en-US" sz="10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Inspection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22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ATP</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1&amp;2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endParaRPr kumimoji="0" lang="en-US" sz="10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67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Waterproofness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- 888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Temperature and Altitude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879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Temperature Variation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880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4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Functional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384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Vibration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885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4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Operational Shock</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884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Acceleration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- 886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Analysis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558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Functional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384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558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Static Limit Load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906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Endurance  10%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rPr>
                        <a:t>R-908  R-909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861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Post Endurance 10% Functional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384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Structural Fatigue  10%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911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7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Post Fatigue 10% Layer Functional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R-384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End Stop Fatigue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R-949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241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Post SOF ATP</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1&amp;2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 name="Rectangle 3"/>
          <p:cNvSpPr/>
          <p:nvPr/>
        </p:nvSpPr>
        <p:spPr>
          <a:xfrm rot="19883573">
            <a:off x="3171617" y="2967335"/>
            <a:ext cx="2800767"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Example</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2"/>
          <p:cNvSpPr>
            <a:spLocks noGrp="1" noChangeArrowheads="1"/>
          </p:cNvSpPr>
          <p:nvPr>
            <p:ph type="title" idx="4294967295"/>
          </p:nvPr>
        </p:nvSpPr>
        <p:spPr>
          <a:xfrm>
            <a:off x="373063" y="0"/>
            <a:ext cx="8458200" cy="1371600"/>
          </a:xfrm>
        </p:spPr>
        <p:txBody>
          <a:bodyPr/>
          <a:lstStyle/>
          <a:p>
            <a:pPr eaLnBrk="1" hangingPunct="1"/>
            <a:r>
              <a:rPr lang="en-US" smtClean="0"/>
              <a:t>Qualification Test Plan</a:t>
            </a:r>
          </a:p>
        </p:txBody>
      </p:sp>
      <p:graphicFrame>
        <p:nvGraphicFramePr>
          <p:cNvPr id="568487" name="Group 167"/>
          <p:cNvGraphicFramePr>
            <a:graphicFrameLocks noGrp="1"/>
          </p:cNvGraphicFramePr>
          <p:nvPr>
            <p:ph idx="4294967295"/>
          </p:nvPr>
        </p:nvGraphicFramePr>
        <p:xfrm>
          <a:off x="766763" y="906463"/>
          <a:ext cx="7540625" cy="3815398"/>
        </p:xfrm>
        <a:graphic>
          <a:graphicData uri="http://schemas.openxmlformats.org/drawingml/2006/table">
            <a:tbl>
              <a:tblPr/>
              <a:tblGrid>
                <a:gridCol w="2813050"/>
                <a:gridCol w="942975"/>
                <a:gridCol w="1638300"/>
                <a:gridCol w="2146300"/>
              </a:tblGrid>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Article</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FCS-SRS</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Method</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Endurance 90%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rPr>
                        <a:t>R-908  R-909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27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Post Endurance 90% Functional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- 384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81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Structural Fatigue  90%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- 911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Explosion Proofness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- 887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Similarity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Fluid Susceptibility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- 890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Functional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384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Humidity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881 R – 882  R-883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Salt Fog</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- 893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11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Functional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384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11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Fungus Resistance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- 892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Analysis / Similarity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Sand and Dust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- 891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081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Functional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384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081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Icing</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- 894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92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Post Qual ATP</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 name="Rectangle 3"/>
          <p:cNvSpPr/>
          <p:nvPr/>
        </p:nvSpPr>
        <p:spPr>
          <a:xfrm rot="19883573">
            <a:off x="3171617" y="2967335"/>
            <a:ext cx="2800767"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Example</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idx="4294967295"/>
          </p:nvPr>
        </p:nvSpPr>
        <p:spPr>
          <a:xfrm>
            <a:off x="373063" y="0"/>
            <a:ext cx="8458200" cy="1371600"/>
          </a:xfrm>
        </p:spPr>
        <p:txBody>
          <a:bodyPr/>
          <a:lstStyle/>
          <a:p>
            <a:pPr eaLnBrk="1" hangingPunct="1"/>
            <a:r>
              <a:rPr lang="en-US" smtClean="0"/>
              <a:t>Qualification Test Plan</a:t>
            </a:r>
          </a:p>
        </p:txBody>
      </p:sp>
      <p:graphicFrame>
        <p:nvGraphicFramePr>
          <p:cNvPr id="569465" name="Group 121"/>
          <p:cNvGraphicFramePr>
            <a:graphicFrameLocks noGrp="1"/>
          </p:cNvGraphicFramePr>
          <p:nvPr>
            <p:ph idx="4294967295"/>
          </p:nvPr>
        </p:nvGraphicFramePr>
        <p:xfrm>
          <a:off x="576263" y="644525"/>
          <a:ext cx="7870825" cy="3322320"/>
        </p:xfrm>
        <a:graphic>
          <a:graphicData uri="http://schemas.openxmlformats.org/drawingml/2006/table">
            <a:tbl>
              <a:tblPr/>
              <a:tblGrid>
                <a:gridCol w="2954337"/>
                <a:gridCol w="1041400"/>
                <a:gridCol w="1631950"/>
                <a:gridCol w="2243138"/>
              </a:tblGrid>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Test</a:t>
                      </a:r>
                      <a:endParaRPr kumimoji="0" lang="en-US" sz="1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Article</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FCS-SRS</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Method</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152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Magnetic Effect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FF"/>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R - 895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Test performed at System level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Voltage Spike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FF"/>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R - 899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Test performed at System level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Audio Frequency Susceptibility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FF"/>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R - 900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Test performed at System level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Induced Signal Susceptibility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R - 901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Test performed at System level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Radio Frequency Susceptibility (Conducted and Radiated)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R - 902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Test performed at System level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Emission of Radio Frequency Energy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R - 903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Test performed at System level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398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Lightning Susceptibility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R - 904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Test performed at System level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Electrostatic Discharge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R - 905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FF"/>
                          </a:solidFill>
                          <a:effectLst/>
                          <a:latin typeface="Arial" charset="0"/>
                          <a:ea typeface="Times New Roman" pitchFamily="18" charset="0"/>
                          <a:cs typeface="Arial" charset="0"/>
                        </a:rPr>
                        <a:t>Test performed at System level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4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Post Qual ATP</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4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Disassembly and Inspection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endParaRPr kumimoji="0" lang="en-US" sz="10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Inspection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4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Crash Safety Shock</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- 884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27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60488" algn="l"/>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Ultimate Load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R - 907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74788" algn="l"/>
                        </a:tabLst>
                      </a:pPr>
                      <a:r>
                        <a:rPr kumimoji="0" lang="en-US" sz="1000" b="0" i="0" u="none" strike="noStrike" cap="none" normalizeH="0" baseline="0" dirty="0" smtClean="0">
                          <a:ln>
                            <a:noFill/>
                          </a:ln>
                          <a:solidFill>
                            <a:schemeClr val="tx1"/>
                          </a:solidFill>
                          <a:effectLst/>
                          <a:latin typeface="Arial" charset="0"/>
                          <a:ea typeface="Times New Roman" pitchFamily="18" charset="0"/>
                          <a:cs typeface="Arial" charset="0"/>
                        </a:rPr>
                        <a:t>Test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08331" name="Text Box 70"/>
          <p:cNvSpPr txBox="1">
            <a:spLocks noChangeArrowheads="1"/>
          </p:cNvSpPr>
          <p:nvPr/>
        </p:nvSpPr>
        <p:spPr bwMode="auto">
          <a:xfrm>
            <a:off x="573088" y="4352925"/>
            <a:ext cx="6580187" cy="1558925"/>
          </a:xfrm>
          <a:prstGeom prst="rect">
            <a:avLst/>
          </a:prstGeom>
          <a:noFill/>
          <a:ln w="9525" algn="ctr">
            <a:noFill/>
            <a:miter lim="800000"/>
            <a:headEnd/>
            <a:tailEnd/>
          </a:ln>
        </p:spPr>
        <p:txBody>
          <a:bodyPr>
            <a:spAutoFit/>
          </a:bodyPr>
          <a:lstStyle/>
          <a:p>
            <a:pPr algn="l">
              <a:buFontTx/>
              <a:buChar char="•"/>
            </a:pPr>
            <a:r>
              <a:rPr lang="en-US" sz="1600" b="0">
                <a:latin typeface="Arial" charset="0"/>
              </a:rPr>
              <a:t>Order of testing and test article use may be adjusted during test campaign if necessary to meet schedule requirements based on appropriate adjustments with Embraer approval</a:t>
            </a:r>
          </a:p>
          <a:p>
            <a:pPr algn="l">
              <a:buFontTx/>
              <a:buChar char="•"/>
            </a:pPr>
            <a:r>
              <a:rPr lang="en-US" sz="1600" b="0">
                <a:latin typeface="Arial" charset="0"/>
              </a:rPr>
              <a:t>Integration assets may be used to satisfy some qualifications tests if necessary without compromising the test article for integration testing with Embraer approval</a:t>
            </a:r>
          </a:p>
        </p:txBody>
      </p:sp>
      <p:sp>
        <p:nvSpPr>
          <p:cNvPr id="5" name="Rectangle 4"/>
          <p:cNvSpPr/>
          <p:nvPr/>
        </p:nvSpPr>
        <p:spPr>
          <a:xfrm rot="19883573">
            <a:off x="3171617" y="2967335"/>
            <a:ext cx="2800767"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Example</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idx="4294967295"/>
          </p:nvPr>
        </p:nvSpPr>
        <p:spPr>
          <a:xfrm>
            <a:off x="373063" y="0"/>
            <a:ext cx="8458200" cy="1371600"/>
          </a:xfrm>
        </p:spPr>
        <p:txBody>
          <a:bodyPr/>
          <a:lstStyle/>
          <a:p>
            <a:pPr eaLnBrk="1" hangingPunct="1"/>
            <a:r>
              <a:rPr lang="en-US" dirty="0" smtClean="0"/>
              <a:t>Integration Test Plan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mtClean="0"/>
              <a:t>Key Requirements Implementation</a:t>
            </a:r>
          </a:p>
        </p:txBody>
      </p:sp>
      <p:graphicFrame>
        <p:nvGraphicFramePr>
          <p:cNvPr id="32799" name="Group 31"/>
          <p:cNvGraphicFramePr>
            <a:graphicFrameLocks noGrp="1"/>
          </p:cNvGraphicFramePr>
          <p:nvPr>
            <p:ph idx="1"/>
          </p:nvPr>
        </p:nvGraphicFramePr>
        <p:xfrm>
          <a:off x="428625" y="1336675"/>
          <a:ext cx="8153400" cy="3561080"/>
        </p:xfrm>
        <a:graphic>
          <a:graphicData uri="http://schemas.openxmlformats.org/drawingml/2006/table">
            <a:tbl>
              <a:tblPr/>
              <a:tblGrid>
                <a:gridCol w="4076700"/>
                <a:gridCol w="4076700"/>
              </a:tblGrid>
              <a:tr h="685800">
                <a:tc>
                  <a:txBody>
                    <a:bodyPr/>
                    <a:lstStyle/>
                    <a:p>
                      <a:pPr marL="0" marR="0" lvl="0" indent="0" algn="ctr" defTabSz="914400" rtl="0" eaLnBrk="1" fontAlgn="base" latinLnBrk="0" hangingPunct="1">
                        <a:lnSpc>
                          <a:spcPct val="100000"/>
                        </a:lnSpc>
                        <a:spcBef>
                          <a:spcPct val="20000"/>
                        </a:spcBef>
                        <a:spcAft>
                          <a:spcPct val="0"/>
                        </a:spcAft>
                        <a:buClrTx/>
                        <a:buSzTx/>
                        <a:buFont typeface="Times" pitchFamily="18" charset="0"/>
                        <a:buNone/>
                        <a:tabLst/>
                      </a:pPr>
                      <a:r>
                        <a:rPr kumimoji="0" lang="en-US" sz="2800" b="1" i="0" u="none" strike="noStrike" cap="none" normalizeH="0" baseline="0" dirty="0" smtClean="0">
                          <a:ln>
                            <a:noFill/>
                          </a:ln>
                          <a:solidFill>
                            <a:schemeClr val="tx1"/>
                          </a:solidFill>
                          <a:effectLst/>
                          <a:latin typeface="Arial" charset="0"/>
                        </a:rPr>
                        <a:t>Key Function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Times" pitchFamily="18" charset="0"/>
                        <a:buNone/>
                        <a:tabLst/>
                      </a:pPr>
                      <a:r>
                        <a:rPr kumimoji="0" lang="en-US" sz="2800" b="1" i="0" u="none" strike="noStrike" cap="none" normalizeH="0" baseline="0" smtClean="0">
                          <a:ln>
                            <a:noFill/>
                          </a:ln>
                          <a:solidFill>
                            <a:schemeClr val="tx1"/>
                          </a:solidFill>
                          <a:effectLst/>
                          <a:latin typeface="Arial" charset="0"/>
                        </a:rPr>
                        <a:t>Implementation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601">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en-US" sz="1600" b="0" i="0" u="none" strike="noStrike" cap="none" normalizeH="0" baseline="0" dirty="0" smtClean="0">
                          <a:ln>
                            <a:noFill/>
                          </a:ln>
                          <a:solidFill>
                            <a:schemeClr val="tx1"/>
                          </a:solidFill>
                          <a:effectLst/>
                          <a:latin typeface="Arial" charset="0"/>
                        </a:rPr>
                        <a:t>Limit door rate upon failure of driveline component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en-US" sz="1600" b="0" i="0" u="none" strike="noStrike" cap="none" normalizeH="0" baseline="0" dirty="0" smtClean="0">
                          <a:ln>
                            <a:noFill/>
                          </a:ln>
                          <a:solidFill>
                            <a:schemeClr val="tx1"/>
                          </a:solidFill>
                          <a:effectLst/>
                          <a:latin typeface="Arial" charset="0"/>
                        </a:rPr>
                        <a:t>Mechanical </a:t>
                      </a:r>
                      <a:r>
                        <a:rPr kumimoji="0" lang="en-US" sz="1600" b="0" i="0" u="none" strike="noStrike" cap="none" normalizeH="0" baseline="0" dirty="0" err="1" smtClean="0">
                          <a:ln>
                            <a:noFill/>
                          </a:ln>
                          <a:solidFill>
                            <a:schemeClr val="tx1"/>
                          </a:solidFill>
                          <a:effectLst/>
                          <a:latin typeface="Arial" charset="0"/>
                        </a:rPr>
                        <a:t>overspeed</a:t>
                      </a:r>
                      <a:r>
                        <a:rPr kumimoji="0" lang="en-US" sz="1600" b="0" i="0" u="none" strike="noStrike" cap="none" normalizeH="0" baseline="0" dirty="0" smtClean="0">
                          <a:ln>
                            <a:noFill/>
                          </a:ln>
                          <a:solidFill>
                            <a:schemeClr val="tx1"/>
                          </a:solidFill>
                          <a:effectLst/>
                          <a:latin typeface="Arial" charset="0"/>
                        </a:rPr>
                        <a:t> device that brakes and locks system upon driveline exceeding predetermined rate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en-US" sz="1600" b="0" i="0" u="none" strike="noStrike" cap="none" normalizeH="0" baseline="0" smtClean="0">
                          <a:ln>
                            <a:noFill/>
                          </a:ln>
                          <a:solidFill>
                            <a:schemeClr val="tx1"/>
                          </a:solidFill>
                          <a:effectLst/>
                          <a:latin typeface="Arial" charset="0"/>
                        </a:rPr>
                        <a:t>Availability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en-US" sz="1600" b="0" i="0" u="none" strike="noStrike" cap="none" normalizeH="0" baseline="0" smtClean="0">
                          <a:ln>
                            <a:noFill/>
                          </a:ln>
                          <a:solidFill>
                            <a:schemeClr val="tx1"/>
                          </a:solidFill>
                          <a:effectLst/>
                          <a:latin typeface="Arial" charset="0"/>
                        </a:rPr>
                        <a:t>Protect mechanical system from overload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en-US" sz="1600" b="0" i="0" u="none" strike="noStrike" cap="none" normalizeH="0" baseline="0" dirty="0" smtClean="0">
                          <a:ln>
                            <a:noFill/>
                          </a:ln>
                          <a:solidFill>
                            <a:schemeClr val="tx1"/>
                          </a:solidFill>
                          <a:effectLst/>
                          <a:latin typeface="Arial" charset="0"/>
                        </a:rPr>
                        <a:t>Torque Brake locks and grounds torque above predetermined level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600">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r>
                        <a:rPr kumimoji="0" lang="en-US" sz="1600" b="0" i="0" u="none" strike="noStrike" cap="none" normalizeH="0" baseline="0" dirty="0" smtClean="0">
                          <a:ln>
                            <a:noFill/>
                          </a:ln>
                          <a:solidFill>
                            <a:schemeClr val="tx1"/>
                          </a:solidFill>
                          <a:effectLst/>
                          <a:latin typeface="Arial" charset="0"/>
                        </a:rPr>
                        <a:t>Protect HPDU from overload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endParaRPr kumimoji="0" lang="en-US" sz="16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Times" pitchFamily="18" charset="0"/>
                        <a:buNone/>
                        <a:tabLst/>
                      </a:pP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Rectangle 3"/>
          <p:cNvSpPr/>
          <p:nvPr/>
        </p:nvSpPr>
        <p:spPr>
          <a:xfrm rot="20649205">
            <a:off x="129599" y="2405677"/>
            <a:ext cx="8712000" cy="1384995"/>
          </a:xfrm>
          <a:prstGeom prst="rect">
            <a:avLst/>
          </a:prstGeom>
          <a:noFill/>
        </p:spPr>
        <p:txBody>
          <a:bodyPr wrap="square" lIns="91440" tIns="45720" rIns="91440" bIns="45720">
            <a:spAutoFit/>
          </a:bodyPr>
          <a:lstStyle/>
          <a:p>
            <a:pPr algn="ctr"/>
            <a:r>
              <a:rPr lang="en-US" sz="2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List functions and implementation for just SPF problem statement or for entire </a:t>
            </a:r>
            <a:r>
              <a:rPr lang="en-US" sz="2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WBDDS</a:t>
            </a:r>
          </a:p>
          <a:p>
            <a:pPr algn="ctr"/>
            <a:r>
              <a:rPr lang="en-US" sz="28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 Doan &amp; D. Edwards</a:t>
            </a:r>
            <a:endParaRPr lang="en-US" sz="2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ChangeArrowheads="1"/>
          </p:cNvSpPr>
          <p:nvPr/>
        </p:nvSpPr>
        <p:spPr bwMode="auto">
          <a:xfrm>
            <a:off x="0" y="0"/>
            <a:ext cx="9144000" cy="1371600"/>
          </a:xfrm>
          <a:prstGeom prst="rect">
            <a:avLst/>
          </a:prstGeom>
          <a:solidFill>
            <a:srgbClr val="0A0129"/>
          </a:solidFill>
          <a:ln w="9525">
            <a:solidFill>
              <a:schemeClr val="tx1"/>
            </a:solidFill>
            <a:miter lim="800000"/>
            <a:headEnd/>
            <a:tailEnd/>
          </a:ln>
        </p:spPr>
        <p:txBody>
          <a:bodyPr wrap="none" anchor="ctr"/>
          <a:lstStyle/>
          <a:p>
            <a:endParaRPr lang="en-US"/>
          </a:p>
        </p:txBody>
      </p:sp>
      <p:sp>
        <p:nvSpPr>
          <p:cNvPr id="228355" name="Rectangle 3"/>
          <p:cNvSpPr>
            <a:spLocks noGrp="1" noChangeArrowheads="1"/>
          </p:cNvSpPr>
          <p:nvPr>
            <p:ph type="title"/>
          </p:nvPr>
        </p:nvSpPr>
        <p:spPr/>
        <p:txBody>
          <a:bodyPr/>
          <a:lstStyle/>
          <a:p>
            <a:pPr eaLnBrk="1" hangingPunct="1"/>
            <a:r>
              <a:rPr lang="en-US" smtClean="0">
                <a:solidFill>
                  <a:schemeClr val="bg1"/>
                </a:solidFill>
              </a:rPr>
              <a:t>Action Item Review</a:t>
            </a:r>
          </a:p>
        </p:txBody>
      </p:sp>
      <p:sp>
        <p:nvSpPr>
          <p:cNvPr id="228356" name="Rectangle 4"/>
          <p:cNvSpPr>
            <a:spLocks noGrp="1" noChangeArrowheads="1"/>
          </p:cNvSpPr>
          <p:nvPr>
            <p:ph type="subTitle" idx="4294967295"/>
          </p:nvPr>
        </p:nvSpPr>
        <p:spPr>
          <a:xfrm>
            <a:off x="152400" y="1524000"/>
            <a:ext cx="6400800" cy="1752600"/>
          </a:xfrm>
        </p:spPr>
        <p:txBody>
          <a:bodyPr/>
          <a:lstStyle/>
          <a:p>
            <a:pPr marL="0" indent="0" eaLnBrk="1" hangingPunct="1">
              <a:buFont typeface="Times" pitchFamily="18" charset="0"/>
              <a:buNone/>
            </a:pPr>
            <a:r>
              <a:rPr lang="en-US" sz="2800" b="1" dirty="0" smtClean="0"/>
              <a:t>Scott Hofer</a:t>
            </a:r>
          </a:p>
        </p:txBody>
      </p:sp>
      <p:pic>
        <p:nvPicPr>
          <p:cNvPr id="228357" name="Picture 6"/>
          <p:cNvPicPr>
            <a:picLocks noChangeAspect="1" noChangeArrowheads="1"/>
          </p:cNvPicPr>
          <p:nvPr/>
        </p:nvPicPr>
        <p:blipFill>
          <a:blip r:embed="rId2" cstate="print"/>
          <a:srcRect/>
          <a:stretch>
            <a:fillRect/>
          </a:stretch>
        </p:blipFill>
        <p:spPr bwMode="auto">
          <a:xfrm>
            <a:off x="457200" y="6230938"/>
            <a:ext cx="3395663" cy="169862"/>
          </a:xfrm>
          <a:prstGeom prst="rect">
            <a:avLst/>
          </a:prstGeom>
          <a:noFill/>
          <a:ln w="9525">
            <a:noFill/>
            <a:miter lim="800000"/>
            <a:headEnd/>
            <a:tailEnd/>
          </a:ln>
        </p:spPr>
      </p:pic>
      <p:pic>
        <p:nvPicPr>
          <p:cNvPr id="228358" name="Picture 32" descr="MSJ_MLJ_Airplanes_KO copy"/>
          <p:cNvPicPr>
            <a:picLocks noChangeAspect="1" noChangeArrowheads="1"/>
          </p:cNvPicPr>
          <p:nvPr/>
        </p:nvPicPr>
        <p:blipFill>
          <a:blip r:embed="rId3" cstate="print"/>
          <a:srcRect/>
          <a:stretch>
            <a:fillRect/>
          </a:stretch>
        </p:blipFill>
        <p:spPr bwMode="auto">
          <a:xfrm>
            <a:off x="5438775" y="3811588"/>
            <a:ext cx="3300413" cy="19939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p:txBody>
          <a:bodyPr/>
          <a:lstStyle/>
          <a:p>
            <a:pPr eaLnBrk="1" hangingPunct="1"/>
            <a:r>
              <a:rPr lang="en-US" dirty="0" err="1" smtClean="0"/>
              <a:t>Overspeed</a:t>
            </a:r>
            <a:r>
              <a:rPr lang="en-US" dirty="0" smtClean="0"/>
              <a:t> Brake</a:t>
            </a:r>
          </a:p>
        </p:txBody>
      </p:sp>
      <p:sp>
        <p:nvSpPr>
          <p:cNvPr id="33795" name="Rectangle 4"/>
          <p:cNvSpPr>
            <a:spLocks noGrp="1" noChangeArrowheads="1"/>
          </p:cNvSpPr>
          <p:nvPr>
            <p:ph type="body" idx="1"/>
          </p:nvPr>
        </p:nvSpPr>
        <p:spPr>
          <a:xfrm>
            <a:off x="457200" y="1120775"/>
            <a:ext cx="4291013" cy="5562600"/>
          </a:xfrm>
        </p:spPr>
        <p:txBody>
          <a:bodyPr/>
          <a:lstStyle/>
          <a:p>
            <a:pPr eaLnBrk="1" hangingPunct="1">
              <a:lnSpc>
                <a:spcPct val="80000"/>
              </a:lnSpc>
            </a:pPr>
            <a:r>
              <a:rPr lang="en-US" sz="1800" dirty="0" smtClean="0"/>
              <a:t>List what it does</a:t>
            </a:r>
          </a:p>
          <a:p>
            <a:pPr eaLnBrk="1" hangingPunct="1">
              <a:lnSpc>
                <a:spcPct val="80000"/>
              </a:lnSpc>
            </a:pPr>
            <a:r>
              <a:rPr lang="en-US" sz="1800" dirty="0" smtClean="0"/>
              <a:t>Contains the following major components:</a:t>
            </a:r>
          </a:p>
          <a:p>
            <a:pPr lvl="1" eaLnBrk="1" hangingPunct="1">
              <a:lnSpc>
                <a:spcPct val="80000"/>
              </a:lnSpc>
            </a:pPr>
            <a:endParaRPr lang="en-US" sz="1400" dirty="0" smtClean="0"/>
          </a:p>
        </p:txBody>
      </p:sp>
      <p:sp>
        <p:nvSpPr>
          <p:cNvPr id="5" name="Rectangle 4"/>
          <p:cNvSpPr/>
          <p:nvPr/>
        </p:nvSpPr>
        <p:spPr>
          <a:xfrm rot="19957945">
            <a:off x="5913790" y="2452600"/>
            <a:ext cx="2646879" cy="1754326"/>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Picture</a:t>
            </a:r>
          </a:p>
          <a:p>
            <a:pPr algn="ctr"/>
            <a:r>
              <a:rPr lang="en-US" sz="5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 Doan</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Torque Brake</a:t>
            </a:r>
            <a:endParaRPr lang="en-US" dirty="0"/>
          </a:p>
        </p:txBody>
      </p:sp>
      <p:sp>
        <p:nvSpPr>
          <p:cNvPr id="3" name="Content Placeholder 2"/>
          <p:cNvSpPr>
            <a:spLocks noGrp="1"/>
          </p:cNvSpPr>
          <p:nvPr>
            <p:ph idx="1"/>
          </p:nvPr>
        </p:nvSpPr>
        <p:spPr>
          <a:xfrm>
            <a:off x="457200" y="1676400"/>
            <a:ext cx="3611526" cy="4114800"/>
          </a:xfrm>
        </p:spPr>
        <p:txBody>
          <a:bodyPr/>
          <a:lstStyle/>
          <a:p>
            <a:pPr eaLnBrk="1" hangingPunct="1">
              <a:lnSpc>
                <a:spcPct val="80000"/>
              </a:lnSpc>
            </a:pPr>
            <a:r>
              <a:rPr lang="en-US" sz="2400" dirty="0" smtClean="0"/>
              <a:t>List what it does</a:t>
            </a:r>
          </a:p>
          <a:p>
            <a:pPr eaLnBrk="1" hangingPunct="1">
              <a:lnSpc>
                <a:spcPct val="80000"/>
              </a:lnSpc>
            </a:pPr>
            <a:r>
              <a:rPr lang="en-US" sz="2400" dirty="0" smtClean="0"/>
              <a:t>Contains the following major components:</a:t>
            </a:r>
          </a:p>
          <a:p>
            <a:endParaRPr lang="en-US" sz="2400" dirty="0"/>
          </a:p>
        </p:txBody>
      </p:sp>
      <p:sp>
        <p:nvSpPr>
          <p:cNvPr id="4" name="Rectangle 3"/>
          <p:cNvSpPr/>
          <p:nvPr/>
        </p:nvSpPr>
        <p:spPr>
          <a:xfrm rot="19957945">
            <a:off x="5913790" y="2452600"/>
            <a:ext cx="2646879" cy="1754326"/>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Picture</a:t>
            </a:r>
          </a:p>
          <a:p>
            <a:pPr algn="ctr"/>
            <a:r>
              <a:rPr lang="en-US" sz="5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 Doan</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Absorbing Coupling</a:t>
            </a:r>
            <a:endParaRPr lang="en-US" dirty="0"/>
          </a:p>
        </p:txBody>
      </p:sp>
      <p:sp>
        <p:nvSpPr>
          <p:cNvPr id="3" name="Content Placeholder 2"/>
          <p:cNvSpPr>
            <a:spLocks noGrp="1"/>
          </p:cNvSpPr>
          <p:nvPr>
            <p:ph idx="1"/>
          </p:nvPr>
        </p:nvSpPr>
        <p:spPr>
          <a:xfrm>
            <a:off x="457200" y="1676400"/>
            <a:ext cx="3611526" cy="4114800"/>
          </a:xfrm>
        </p:spPr>
        <p:txBody>
          <a:bodyPr/>
          <a:lstStyle/>
          <a:p>
            <a:pPr eaLnBrk="1" hangingPunct="1">
              <a:lnSpc>
                <a:spcPct val="80000"/>
              </a:lnSpc>
            </a:pPr>
            <a:r>
              <a:rPr lang="en-US" sz="2400" dirty="0" smtClean="0"/>
              <a:t>List what it does</a:t>
            </a:r>
          </a:p>
          <a:p>
            <a:pPr eaLnBrk="1" hangingPunct="1">
              <a:lnSpc>
                <a:spcPct val="80000"/>
              </a:lnSpc>
            </a:pPr>
            <a:r>
              <a:rPr lang="en-US" sz="2400" dirty="0" smtClean="0"/>
              <a:t>Contains the following major components:</a:t>
            </a:r>
          </a:p>
          <a:p>
            <a:endParaRPr lang="en-US" sz="2400" dirty="0"/>
          </a:p>
        </p:txBody>
      </p:sp>
      <p:sp>
        <p:nvSpPr>
          <p:cNvPr id="4" name="Rectangle 3"/>
          <p:cNvSpPr/>
          <p:nvPr/>
        </p:nvSpPr>
        <p:spPr>
          <a:xfrm rot="19957945">
            <a:off x="5913790" y="2452600"/>
            <a:ext cx="2646879" cy="1754326"/>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Picture</a:t>
            </a:r>
          </a:p>
          <a:p>
            <a:pPr algn="ctr"/>
            <a:r>
              <a:rPr lang="en-US" sz="5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 Doan</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title"/>
          </p:nvPr>
        </p:nvSpPr>
        <p:spPr>
          <a:xfrm>
            <a:off x="182563" y="0"/>
            <a:ext cx="8458200" cy="1371600"/>
          </a:xfrm>
        </p:spPr>
        <p:txBody>
          <a:bodyPr/>
          <a:lstStyle/>
          <a:p>
            <a:pPr eaLnBrk="1" hangingPunct="1"/>
            <a:r>
              <a:rPr lang="en-US" dirty="0" smtClean="0"/>
              <a:t>Layout</a:t>
            </a:r>
          </a:p>
        </p:txBody>
      </p:sp>
      <p:sp>
        <p:nvSpPr>
          <p:cNvPr id="24" name="Rectangle 23"/>
          <p:cNvSpPr/>
          <p:nvPr/>
        </p:nvSpPr>
        <p:spPr>
          <a:xfrm rot="19957945">
            <a:off x="533600" y="1990442"/>
            <a:ext cx="8482129" cy="2585323"/>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Show System Layout</a:t>
            </a:r>
          </a:p>
          <a:p>
            <a:pPr algn="ctr"/>
            <a:r>
              <a:rPr lang="en-US" sz="5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Identify Major </a:t>
            </a:r>
            <a:r>
              <a:rPr lang="en-US" sz="5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Components</a:t>
            </a:r>
          </a:p>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 Edwards</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theme/theme1.xml><?xml version="1.0" encoding="utf-8"?>
<a:theme xmlns:a="http://schemas.openxmlformats.org/drawingml/2006/main" name="1_2007 Customer presentation-Commercial-With Disclosure">
  <a:themeElements>
    <a:clrScheme name="1_2007 Customer presentation-Commercial-With Disclosure 1">
      <a:dk1>
        <a:srgbClr val="000000"/>
      </a:dk1>
      <a:lt1>
        <a:srgbClr val="FFFFFF"/>
      </a:lt1>
      <a:dk2>
        <a:srgbClr val="070C3C"/>
      </a:dk2>
      <a:lt2>
        <a:srgbClr val="999999"/>
      </a:lt2>
      <a:accent1>
        <a:srgbClr val="8C7B70"/>
      </a:accent1>
      <a:accent2>
        <a:srgbClr val="00A3F0"/>
      </a:accent2>
      <a:accent3>
        <a:srgbClr val="FFFFFF"/>
      </a:accent3>
      <a:accent4>
        <a:srgbClr val="000000"/>
      </a:accent4>
      <a:accent5>
        <a:srgbClr val="C5BFBB"/>
      </a:accent5>
      <a:accent6>
        <a:srgbClr val="0093D9"/>
      </a:accent6>
      <a:hlink>
        <a:srgbClr val="FF660F"/>
      </a:hlink>
      <a:folHlink>
        <a:srgbClr val="007070"/>
      </a:folHlink>
    </a:clrScheme>
    <a:fontScheme name="1_2007 Customer presentation-Commercial-With Disclosur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rgbClr val="00FF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pitchFamily="18" charset="0"/>
          </a:defRPr>
        </a:defPPr>
      </a:lstStyle>
    </a:lnDef>
  </a:objectDefaults>
  <a:extraClrSchemeLst>
    <a:extraClrScheme>
      <a:clrScheme name="1_2007 Customer presentation-Commercial-With Disclosure 1">
        <a:dk1>
          <a:srgbClr val="000000"/>
        </a:dk1>
        <a:lt1>
          <a:srgbClr val="FFFFFF"/>
        </a:lt1>
        <a:dk2>
          <a:srgbClr val="070C3C"/>
        </a:dk2>
        <a:lt2>
          <a:srgbClr val="999999"/>
        </a:lt2>
        <a:accent1>
          <a:srgbClr val="8C7B70"/>
        </a:accent1>
        <a:accent2>
          <a:srgbClr val="00A3F0"/>
        </a:accent2>
        <a:accent3>
          <a:srgbClr val="FFFFFF"/>
        </a:accent3>
        <a:accent4>
          <a:srgbClr val="000000"/>
        </a:accent4>
        <a:accent5>
          <a:srgbClr val="C5BFBB"/>
        </a:accent5>
        <a:accent6>
          <a:srgbClr val="0093D9"/>
        </a:accent6>
        <a:hlink>
          <a:srgbClr val="FF660F"/>
        </a:hlink>
        <a:folHlink>
          <a:srgbClr val="00707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81BC1236EB50449060414CE876A5FE" ma:contentTypeVersion="0" ma:contentTypeDescription="Create a new document." ma:contentTypeScope="" ma:versionID="fc8722cd722debed83b6437b1274102e">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6BC924A1-628D-46C1-8E7D-12BD4CE07B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C2C5A0A-D990-4E15-9055-78CCB2CC93A8}">
  <ds:schemaRefs>
    <ds:schemaRef ds:uri="http://schemas.microsoft.com/sharepoint/v3/contenttype/forms"/>
  </ds:schemaRefs>
</ds:datastoreItem>
</file>

<file path=customXml/itemProps3.xml><?xml version="1.0" encoding="utf-8"?>
<ds:datastoreItem xmlns:ds="http://schemas.openxmlformats.org/officeDocument/2006/customXml" ds:itemID="{A4BC9FFC-7F31-40AC-986A-3CE9D410010A}">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17576</TotalTime>
  <Words>1395</Words>
  <Application>Microsoft Office PowerPoint</Application>
  <PresentationFormat>On-screen Show (4:3)</PresentationFormat>
  <Paragraphs>514</Paragraphs>
  <Slides>50</Slides>
  <Notes>6</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1_2007 Customer presentation-Commercial-With Disclosure</vt:lpstr>
      <vt:lpstr>P-8A WBDDS Single Point Failure Resolution</vt:lpstr>
      <vt:lpstr>Requirements Overview</vt:lpstr>
      <vt:lpstr>Requirements</vt:lpstr>
      <vt:lpstr>Functional Overview</vt:lpstr>
      <vt:lpstr>Key Requirements Implementation</vt:lpstr>
      <vt:lpstr>Overspeed Brake</vt:lpstr>
      <vt:lpstr>Torque Brake</vt:lpstr>
      <vt:lpstr>Energy Absorbing Coupling</vt:lpstr>
      <vt:lpstr>Layout</vt:lpstr>
      <vt:lpstr>Block Diagram</vt:lpstr>
      <vt:lpstr>WBDDS Operation</vt:lpstr>
      <vt:lpstr>WBDDS Operation, continued</vt:lpstr>
      <vt:lpstr>Architecture Development</vt:lpstr>
      <vt:lpstr>Architecture Development</vt:lpstr>
      <vt:lpstr>Slide 15</vt:lpstr>
      <vt:lpstr>Design / Sizing Analysis</vt:lpstr>
      <vt:lpstr>Input Requirements</vt:lpstr>
      <vt:lpstr>Overspeed Brake Requirements</vt:lpstr>
      <vt:lpstr>Torque Brake Requirements</vt:lpstr>
      <vt:lpstr>Energy Absorbing Coupler Requirements</vt:lpstr>
      <vt:lpstr>Fusible Torque Shaft Requirements</vt:lpstr>
      <vt:lpstr>Input Requirements, continued</vt:lpstr>
      <vt:lpstr>Performance</vt:lpstr>
      <vt:lpstr>Performance </vt:lpstr>
      <vt:lpstr>Performance, continued</vt:lpstr>
      <vt:lpstr>Interface and Installation</vt:lpstr>
      <vt:lpstr>Interface and Installation</vt:lpstr>
      <vt:lpstr>Design Implementation</vt:lpstr>
      <vt:lpstr>Overspeed Brake</vt:lpstr>
      <vt:lpstr>Torque Brake</vt:lpstr>
      <vt:lpstr>Energy Absorbing Coupler</vt:lpstr>
      <vt:lpstr>Fusible Shaft</vt:lpstr>
      <vt:lpstr>Weight Analysis</vt:lpstr>
      <vt:lpstr>Weight</vt:lpstr>
      <vt:lpstr>Reliability Analysis</vt:lpstr>
      <vt:lpstr>Slide 36</vt:lpstr>
      <vt:lpstr>Risk Mitigation and Maturity</vt:lpstr>
      <vt:lpstr>Risk Assessment</vt:lpstr>
      <vt:lpstr>Risk Assessment (Med / High)</vt:lpstr>
      <vt:lpstr>Risk Mitigation / Development Testing</vt:lpstr>
      <vt:lpstr>Acceptance Test Plan</vt:lpstr>
      <vt:lpstr>Acceptance Test Plan </vt:lpstr>
      <vt:lpstr>Qualification Test Plan   Requirements Verification</vt:lpstr>
      <vt:lpstr>Requirement Verification Process </vt:lpstr>
      <vt:lpstr>Verification by Test</vt:lpstr>
      <vt:lpstr>Safety-of-Flight Test Plan (Test Procedure for EMB review 90 days prior to test)</vt:lpstr>
      <vt:lpstr>Qualification Test Plan</vt:lpstr>
      <vt:lpstr>Qualification Test Plan</vt:lpstr>
      <vt:lpstr>Integration Test Plan</vt:lpstr>
      <vt:lpstr>Action Item Review</vt:lpstr>
    </vt:vector>
  </TitlesOfParts>
  <Company>Parker Hannifin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Preliminary</dc:title>
  <dc:creator>John Brashears</dc:creator>
  <cp:lastModifiedBy>David Edwards</cp:lastModifiedBy>
  <cp:revision>921</cp:revision>
  <dcterms:created xsi:type="dcterms:W3CDTF">2008-12-17T17:54:31Z</dcterms:created>
  <dcterms:modified xsi:type="dcterms:W3CDTF">2010-06-23T22:26:13Z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bstract">
    <vt:lpwstr>Combined input from CHRIS/STUART/JOHN/BRIAN</vt:lpwstr>
  </property>
  <property fmtid="{D5CDD505-2E9C-101B-9397-08002B2CF9AE}" pid="3" name="SP Load date">
    <vt:lpwstr>2009-02-10T00:00:00Z</vt:lpwstr>
  </property>
  <property fmtid="{D5CDD505-2E9C-101B-9397-08002B2CF9AE}" pid="4" name="ContentType">
    <vt:lpwstr>Document</vt:lpwstr>
  </property>
  <property fmtid="{D5CDD505-2E9C-101B-9397-08002B2CF9AE}" pid="5" name="Addfile">
    <vt:lpwstr/>
  </property>
</Properties>
</file>