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8"/>
  </p:notesMasterIdLst>
  <p:sldIdLst>
    <p:sldId id="256" r:id="rId2"/>
    <p:sldId id="265" r:id="rId3"/>
    <p:sldId id="263"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Lst>
  <p:sldSz cx="9144000" cy="6858000" type="screen4x3"/>
  <p:notesSz cx="6858000" cy="92964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25" autoAdjust="0"/>
    <p:restoredTop sz="94660"/>
  </p:normalViewPr>
  <p:slideViewPr>
    <p:cSldViewPr>
      <p:cViewPr varScale="1">
        <p:scale>
          <a:sx n="127" d="100"/>
          <a:sy n="127" d="100"/>
        </p:scale>
        <p:origin x="-43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2098" cy="464205"/>
          </a:xfrm>
          <a:prstGeom prst="rect">
            <a:avLst/>
          </a:prstGeom>
        </p:spPr>
        <p:txBody>
          <a:bodyPr vert="horz" lIns="87316" tIns="43658" rIns="87316" bIns="43658" rtlCol="0"/>
          <a:lstStyle>
            <a:lvl1pPr algn="l">
              <a:defRPr sz="1100"/>
            </a:lvl1pPr>
          </a:lstStyle>
          <a:p>
            <a:endParaRPr lang="en-US"/>
          </a:p>
        </p:txBody>
      </p:sp>
      <p:sp>
        <p:nvSpPr>
          <p:cNvPr id="3" name="Date Placeholder 2"/>
          <p:cNvSpPr>
            <a:spLocks noGrp="1"/>
          </p:cNvSpPr>
          <p:nvPr>
            <p:ph type="dt" idx="1"/>
          </p:nvPr>
        </p:nvSpPr>
        <p:spPr>
          <a:xfrm>
            <a:off x="3884414" y="1"/>
            <a:ext cx="2972098" cy="464205"/>
          </a:xfrm>
          <a:prstGeom prst="rect">
            <a:avLst/>
          </a:prstGeom>
        </p:spPr>
        <p:txBody>
          <a:bodyPr vert="horz" lIns="87316" tIns="43658" rIns="87316" bIns="43658" rtlCol="0"/>
          <a:lstStyle>
            <a:lvl1pPr algn="r">
              <a:defRPr sz="1100"/>
            </a:lvl1pPr>
          </a:lstStyle>
          <a:p>
            <a:fld id="{15C99139-4636-415F-810B-D69A230A55C8}" type="datetimeFigureOut">
              <a:rPr lang="en-US" smtClean="0"/>
              <a:pPr/>
              <a:t>5/3/2010</a:t>
            </a:fld>
            <a:endParaRPr lang="en-US"/>
          </a:p>
        </p:txBody>
      </p:sp>
      <p:sp>
        <p:nvSpPr>
          <p:cNvPr id="4" name="Slide Image Placeholder 3"/>
          <p:cNvSpPr>
            <a:spLocks noGrp="1" noRot="1" noChangeAspect="1"/>
          </p:cNvSpPr>
          <p:nvPr>
            <p:ph type="sldImg" idx="2"/>
          </p:nvPr>
        </p:nvSpPr>
        <p:spPr>
          <a:xfrm>
            <a:off x="1106488" y="698500"/>
            <a:ext cx="4646612" cy="3486150"/>
          </a:xfrm>
          <a:prstGeom prst="rect">
            <a:avLst/>
          </a:prstGeom>
          <a:noFill/>
          <a:ln w="12700">
            <a:solidFill>
              <a:prstClr val="black"/>
            </a:solidFill>
          </a:ln>
        </p:spPr>
        <p:txBody>
          <a:bodyPr vert="horz" lIns="87316" tIns="43658" rIns="87316" bIns="43658" rtlCol="0" anchor="ctr"/>
          <a:lstStyle/>
          <a:p>
            <a:endParaRPr lang="en-US"/>
          </a:p>
        </p:txBody>
      </p:sp>
      <p:sp>
        <p:nvSpPr>
          <p:cNvPr id="5" name="Notes Placeholder 4"/>
          <p:cNvSpPr>
            <a:spLocks noGrp="1"/>
          </p:cNvSpPr>
          <p:nvPr>
            <p:ph type="body" sz="quarter" idx="3"/>
          </p:nvPr>
        </p:nvSpPr>
        <p:spPr>
          <a:xfrm>
            <a:off x="686098" y="4416099"/>
            <a:ext cx="5485805" cy="4182457"/>
          </a:xfrm>
          <a:prstGeom prst="rect">
            <a:avLst/>
          </a:prstGeom>
        </p:spPr>
        <p:txBody>
          <a:bodyPr vert="horz" lIns="87316" tIns="43658" rIns="87316" bIns="4365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0659"/>
            <a:ext cx="2972098" cy="464205"/>
          </a:xfrm>
          <a:prstGeom prst="rect">
            <a:avLst/>
          </a:prstGeom>
        </p:spPr>
        <p:txBody>
          <a:bodyPr vert="horz" lIns="87316" tIns="43658" rIns="87316" bIns="43658" rtlCol="0" anchor="b"/>
          <a:lstStyle>
            <a:lvl1pPr algn="l">
              <a:defRPr sz="1100"/>
            </a:lvl1pPr>
          </a:lstStyle>
          <a:p>
            <a:endParaRPr lang="en-US"/>
          </a:p>
        </p:txBody>
      </p:sp>
      <p:sp>
        <p:nvSpPr>
          <p:cNvPr id="7" name="Slide Number Placeholder 6"/>
          <p:cNvSpPr>
            <a:spLocks noGrp="1"/>
          </p:cNvSpPr>
          <p:nvPr>
            <p:ph type="sldNum" sz="quarter" idx="5"/>
          </p:nvPr>
        </p:nvSpPr>
        <p:spPr>
          <a:xfrm>
            <a:off x="3884414" y="8830659"/>
            <a:ext cx="2972098" cy="464205"/>
          </a:xfrm>
          <a:prstGeom prst="rect">
            <a:avLst/>
          </a:prstGeom>
        </p:spPr>
        <p:txBody>
          <a:bodyPr vert="horz" lIns="87316" tIns="43658" rIns="87316" bIns="43658" rtlCol="0" anchor="b"/>
          <a:lstStyle>
            <a:lvl1pPr algn="r">
              <a:defRPr sz="1100"/>
            </a:lvl1pPr>
          </a:lstStyle>
          <a:p>
            <a:fld id="{9BCAAF03-C241-4007-9DFD-1D4D6FC4C94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subTitle" idx="1"/>
          </p:nvPr>
        </p:nvSpPr>
        <p:spPr>
          <a:xfrm>
            <a:off x="457200" y="1676400"/>
            <a:ext cx="8458200" cy="1143000"/>
          </a:xfrm>
        </p:spPr>
        <p:txBody>
          <a:bodyPr/>
          <a:lstStyle>
            <a:lvl1pPr marL="0" indent="0">
              <a:buFont typeface="Times" pitchFamily="18" charset="0"/>
              <a:buNone/>
              <a:defRPr sz="2800" b="1"/>
            </a:lvl1pPr>
          </a:lstStyle>
          <a:p>
            <a:r>
              <a:rPr lang="en-US"/>
              <a:t>Click to edit Master subtitle style</a:t>
            </a:r>
          </a:p>
        </p:txBody>
      </p:sp>
      <p:sp>
        <p:nvSpPr>
          <p:cNvPr id="5123" name="Rectangle 3"/>
          <p:cNvSpPr>
            <a:spLocks noChangeArrowheads="1"/>
          </p:cNvSpPr>
          <p:nvPr/>
        </p:nvSpPr>
        <p:spPr bwMode="auto">
          <a:xfrm>
            <a:off x="0" y="0"/>
            <a:ext cx="9144000" cy="1524000"/>
          </a:xfrm>
          <a:prstGeom prst="rect">
            <a:avLst/>
          </a:prstGeom>
          <a:solidFill>
            <a:srgbClr val="070C3C"/>
          </a:solidFill>
          <a:ln w="9525">
            <a:solidFill>
              <a:schemeClr val="tx1"/>
            </a:solidFill>
            <a:miter lim="800000"/>
            <a:headEnd/>
            <a:tailEnd/>
          </a:ln>
          <a:effectLst/>
        </p:spPr>
        <p:txBody>
          <a:bodyPr wrap="none" anchor="ctr"/>
          <a:lstStyle/>
          <a:p>
            <a:endParaRPr lang="en-US"/>
          </a:p>
        </p:txBody>
      </p:sp>
      <p:pic>
        <p:nvPicPr>
          <p:cNvPr id="5124" name="Picture 4"/>
          <p:cNvPicPr>
            <a:picLocks noChangeAspect="1" noChangeArrowheads="1"/>
          </p:cNvPicPr>
          <p:nvPr/>
        </p:nvPicPr>
        <p:blipFill>
          <a:blip r:embed="rId2" cstate="print"/>
          <a:srcRect/>
          <a:stretch>
            <a:fillRect/>
          </a:stretch>
        </p:blipFill>
        <p:spPr bwMode="auto">
          <a:xfrm>
            <a:off x="533400" y="2924175"/>
            <a:ext cx="2362200" cy="885825"/>
          </a:xfrm>
          <a:prstGeom prst="rect">
            <a:avLst/>
          </a:prstGeom>
          <a:noFill/>
        </p:spPr>
      </p:pic>
      <p:sp>
        <p:nvSpPr>
          <p:cNvPr id="5125" name="Rectangle 5"/>
          <p:cNvSpPr>
            <a:spLocks noChangeArrowheads="1"/>
          </p:cNvSpPr>
          <p:nvPr/>
        </p:nvSpPr>
        <p:spPr bwMode="auto">
          <a:xfrm>
            <a:off x="0" y="6559550"/>
            <a:ext cx="9144000" cy="304800"/>
          </a:xfrm>
          <a:prstGeom prst="rect">
            <a:avLst/>
          </a:prstGeom>
          <a:solidFill>
            <a:srgbClr val="FFB91D"/>
          </a:solidFill>
          <a:ln w="9525">
            <a:noFill/>
            <a:miter lim="800000"/>
            <a:headEnd/>
            <a:tailEnd/>
          </a:ln>
          <a:effectLst/>
        </p:spPr>
        <p:txBody>
          <a:bodyPr wrap="none" anchor="ctr"/>
          <a:lstStyle/>
          <a:p>
            <a:endParaRPr lang="en-US"/>
          </a:p>
        </p:txBody>
      </p:sp>
      <p:pic>
        <p:nvPicPr>
          <p:cNvPr id="5126" name="Picture 6"/>
          <p:cNvPicPr>
            <a:picLocks noChangeAspect="1" noChangeArrowheads="1"/>
          </p:cNvPicPr>
          <p:nvPr/>
        </p:nvPicPr>
        <p:blipFill>
          <a:blip r:embed="rId3" cstate="print"/>
          <a:srcRect/>
          <a:stretch>
            <a:fillRect/>
          </a:stretch>
        </p:blipFill>
        <p:spPr bwMode="auto">
          <a:xfrm>
            <a:off x="457200" y="6230938"/>
            <a:ext cx="3395663" cy="169862"/>
          </a:xfrm>
          <a:prstGeom prst="rect">
            <a:avLst/>
          </a:prstGeom>
          <a:noFill/>
        </p:spPr>
      </p:pic>
      <p:sp>
        <p:nvSpPr>
          <p:cNvPr id="5127" name="Rectangle 7"/>
          <p:cNvSpPr>
            <a:spLocks noGrp="1" noChangeArrowheads="1"/>
          </p:cNvSpPr>
          <p:nvPr>
            <p:ph type="ctrTitle" sz="quarter"/>
          </p:nvPr>
        </p:nvSpPr>
        <p:spPr>
          <a:xfrm>
            <a:off x="457200" y="228600"/>
            <a:ext cx="8458200" cy="1295400"/>
          </a:xfrm>
        </p:spPr>
        <p:txBody>
          <a:bodyPr/>
          <a:lstStyle>
            <a:lvl1pPr>
              <a:defRPr>
                <a:solidFill>
                  <a:schemeClr val="bg1"/>
                </a:solidFill>
              </a:defRPr>
            </a:lvl1pPr>
          </a:lstStyle>
          <a:p>
            <a:r>
              <a:rPr lang="en-US"/>
              <a:t>Click to edit Master title style</a:t>
            </a:r>
          </a:p>
        </p:txBody>
      </p:sp>
      <p:sp>
        <p:nvSpPr>
          <p:cNvPr id="5128" name="Rectangle 8"/>
          <p:cNvSpPr>
            <a:spLocks noGrp="1" noChangeArrowheads="1"/>
          </p:cNvSpPr>
          <p:nvPr>
            <p:ph type="dt" sz="quarter" idx="2"/>
          </p:nvPr>
        </p:nvSpPr>
        <p:spPr bwMode="auto">
          <a:xfrm>
            <a:off x="6740525" y="6159500"/>
            <a:ext cx="2174875"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600" b="1"/>
            </a:lvl1pPr>
          </a:lstStyle>
          <a:p>
            <a:endParaRPr lang="en-US"/>
          </a:p>
        </p:txBody>
      </p:sp>
      <p:sp>
        <p:nvSpPr>
          <p:cNvPr id="5129" name="Rectangle 9"/>
          <p:cNvSpPr>
            <a:spLocks noGrp="1" noChangeArrowheads="1"/>
          </p:cNvSpPr>
          <p:nvPr>
            <p:ph type="ftr" sz="quarter" idx="3"/>
          </p:nvPr>
        </p:nvSpPr>
        <p:spPr bwMode="auto">
          <a:xfrm>
            <a:off x="463550" y="4205288"/>
            <a:ext cx="2557463" cy="9731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defRPr sz="500"/>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04C0975-4DEC-4388-9310-C669BA92D22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304800"/>
            <a:ext cx="211455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19125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66DA33C-7B9A-429B-BA08-41600BA381F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623BAAE-E921-4BB5-9C5B-E05D818D5F4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EC5B5142-533F-440B-80B9-4B0BF79695E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AF0CBCB2-B073-447E-9E9B-62FF67BEC6A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0A1D983C-583F-4AC3-A407-B43F1600F44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13BD673B-B20A-4BBB-9B0C-BEC0DE83EBA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73250857-464B-40DB-BC5E-F2ED8613586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3E954C1D-0C67-42D9-ACD7-B998C904013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495FBF0-F035-4F00-A405-F460B0E4DAF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6553200"/>
            <a:ext cx="9144000" cy="304800"/>
          </a:xfrm>
          <a:prstGeom prst="rect">
            <a:avLst/>
          </a:prstGeom>
          <a:solidFill>
            <a:srgbClr val="FFB91D"/>
          </a:solidFill>
          <a:ln w="9525">
            <a:noFill/>
            <a:miter lim="800000"/>
            <a:headEnd/>
            <a:tailEnd/>
          </a:ln>
          <a:effectLst/>
        </p:spPr>
        <p:txBody>
          <a:bodyPr wrap="none" anchor="ctr"/>
          <a:lstStyle/>
          <a:p>
            <a:r>
              <a:rPr lang="en-US" sz="800">
                <a:latin typeface="Times" pitchFamily="18" charset="0"/>
              </a:rPr>
              <a:t>Use or disclosure of data contained on this sheet is subject to the restrictions on the title page of this presentation.</a:t>
            </a:r>
          </a:p>
        </p:txBody>
      </p:sp>
      <p:sp>
        <p:nvSpPr>
          <p:cNvPr id="4099" name="Rectangle 3"/>
          <p:cNvSpPr>
            <a:spLocks noGrp="1" noChangeArrowheads="1"/>
          </p:cNvSpPr>
          <p:nvPr>
            <p:ph type="title"/>
          </p:nvPr>
        </p:nvSpPr>
        <p:spPr bwMode="auto">
          <a:xfrm>
            <a:off x="457200" y="304800"/>
            <a:ext cx="8458200" cy="1371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4100" name="Rectangle 4"/>
          <p:cNvSpPr>
            <a:spLocks noGrp="1" noChangeArrowheads="1"/>
          </p:cNvSpPr>
          <p:nvPr>
            <p:ph type="body" idx="1"/>
          </p:nvPr>
        </p:nvSpPr>
        <p:spPr bwMode="auto">
          <a:xfrm>
            <a:off x="457200" y="1676400"/>
            <a:ext cx="8153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1" name="Rectangle 5"/>
          <p:cNvSpPr>
            <a:spLocks noGrp="1" noChangeArrowheads="1"/>
          </p:cNvSpPr>
          <p:nvPr>
            <p:ph type="sldNum" sz="quarter" idx="4"/>
          </p:nvPr>
        </p:nvSpPr>
        <p:spPr bwMode="auto">
          <a:xfrm>
            <a:off x="101600" y="61849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a:lvl1pPr>
          </a:lstStyle>
          <a:p>
            <a:fld id="{7D3953C9-2A48-46C3-B340-30D6664F7A06}" type="slidenum">
              <a:rPr lang="en-US"/>
              <a:pPr/>
              <a:t>‹#›</a:t>
            </a:fld>
            <a:endParaRPr lang="en-US"/>
          </a:p>
        </p:txBody>
      </p:sp>
      <p:pic>
        <p:nvPicPr>
          <p:cNvPr id="4102" name="Picture 6"/>
          <p:cNvPicPr>
            <a:picLocks noChangeAspect="1" noChangeArrowheads="1"/>
          </p:cNvPicPr>
          <p:nvPr/>
        </p:nvPicPr>
        <p:blipFill>
          <a:blip r:embed="rId13" cstate="print"/>
          <a:srcRect/>
          <a:stretch>
            <a:fillRect/>
          </a:stretch>
        </p:blipFill>
        <p:spPr bwMode="auto">
          <a:xfrm>
            <a:off x="7840663" y="6121400"/>
            <a:ext cx="776287" cy="29051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fontAlgn="base">
        <a:spcBef>
          <a:spcPct val="0"/>
        </a:spcBef>
        <a:spcAft>
          <a:spcPct val="0"/>
        </a:spcAft>
        <a:defRPr sz="3600" b="1">
          <a:solidFill>
            <a:srgbClr val="070C3C"/>
          </a:solidFill>
          <a:latin typeface="+mj-lt"/>
          <a:ea typeface="+mj-ea"/>
          <a:cs typeface="+mj-cs"/>
        </a:defRPr>
      </a:lvl1pPr>
      <a:lvl2pPr algn="l" rtl="0" fontAlgn="base">
        <a:spcBef>
          <a:spcPct val="0"/>
        </a:spcBef>
        <a:spcAft>
          <a:spcPct val="0"/>
        </a:spcAft>
        <a:defRPr sz="3600" b="1">
          <a:solidFill>
            <a:srgbClr val="070C3C"/>
          </a:solidFill>
          <a:latin typeface="Arial" charset="0"/>
        </a:defRPr>
      </a:lvl2pPr>
      <a:lvl3pPr algn="l" rtl="0" fontAlgn="base">
        <a:spcBef>
          <a:spcPct val="0"/>
        </a:spcBef>
        <a:spcAft>
          <a:spcPct val="0"/>
        </a:spcAft>
        <a:defRPr sz="3600" b="1">
          <a:solidFill>
            <a:srgbClr val="070C3C"/>
          </a:solidFill>
          <a:latin typeface="Arial" charset="0"/>
        </a:defRPr>
      </a:lvl3pPr>
      <a:lvl4pPr algn="l" rtl="0" fontAlgn="base">
        <a:spcBef>
          <a:spcPct val="0"/>
        </a:spcBef>
        <a:spcAft>
          <a:spcPct val="0"/>
        </a:spcAft>
        <a:defRPr sz="3600" b="1">
          <a:solidFill>
            <a:srgbClr val="070C3C"/>
          </a:solidFill>
          <a:latin typeface="Arial" charset="0"/>
        </a:defRPr>
      </a:lvl4pPr>
      <a:lvl5pPr algn="l" rtl="0" fontAlgn="base">
        <a:spcBef>
          <a:spcPct val="0"/>
        </a:spcBef>
        <a:spcAft>
          <a:spcPct val="0"/>
        </a:spcAft>
        <a:defRPr sz="3600" b="1">
          <a:solidFill>
            <a:srgbClr val="070C3C"/>
          </a:solidFill>
          <a:latin typeface="Arial" charset="0"/>
        </a:defRPr>
      </a:lvl5pPr>
      <a:lvl6pPr marL="457200" algn="l" rtl="0" fontAlgn="base">
        <a:spcBef>
          <a:spcPct val="0"/>
        </a:spcBef>
        <a:spcAft>
          <a:spcPct val="0"/>
        </a:spcAft>
        <a:defRPr sz="3600" b="1">
          <a:solidFill>
            <a:srgbClr val="070C3C"/>
          </a:solidFill>
          <a:latin typeface="Arial" charset="0"/>
        </a:defRPr>
      </a:lvl6pPr>
      <a:lvl7pPr marL="914400" algn="l" rtl="0" fontAlgn="base">
        <a:spcBef>
          <a:spcPct val="0"/>
        </a:spcBef>
        <a:spcAft>
          <a:spcPct val="0"/>
        </a:spcAft>
        <a:defRPr sz="3600" b="1">
          <a:solidFill>
            <a:srgbClr val="070C3C"/>
          </a:solidFill>
          <a:latin typeface="Arial" charset="0"/>
        </a:defRPr>
      </a:lvl7pPr>
      <a:lvl8pPr marL="1371600" algn="l" rtl="0" fontAlgn="base">
        <a:spcBef>
          <a:spcPct val="0"/>
        </a:spcBef>
        <a:spcAft>
          <a:spcPct val="0"/>
        </a:spcAft>
        <a:defRPr sz="3600" b="1">
          <a:solidFill>
            <a:srgbClr val="070C3C"/>
          </a:solidFill>
          <a:latin typeface="Arial" charset="0"/>
        </a:defRPr>
      </a:lvl8pPr>
      <a:lvl9pPr marL="1828800" algn="l" rtl="0" fontAlgn="base">
        <a:spcBef>
          <a:spcPct val="0"/>
        </a:spcBef>
        <a:spcAft>
          <a:spcPct val="0"/>
        </a:spcAft>
        <a:defRPr sz="3600" b="1">
          <a:solidFill>
            <a:srgbClr val="070C3C"/>
          </a:solidFill>
          <a:latin typeface="Arial" charset="0"/>
        </a:defRPr>
      </a:lvl9pPr>
    </p:titleStyle>
    <p:bodyStyle>
      <a:lvl1pPr marL="342900" indent="-342900" algn="l" rtl="0" fontAlgn="base">
        <a:spcBef>
          <a:spcPct val="20000"/>
        </a:spcBef>
        <a:spcAft>
          <a:spcPct val="0"/>
        </a:spcAft>
        <a:buFont typeface="Times" pitchFamily="18" charset="0"/>
        <a:buChar char="•"/>
        <a:defRPr sz="3200">
          <a:solidFill>
            <a:schemeClr val="tx1"/>
          </a:solidFill>
          <a:latin typeface="+mn-lt"/>
          <a:ea typeface="+mn-ea"/>
          <a:cs typeface="+mn-cs"/>
        </a:defRPr>
      </a:lvl1pPr>
      <a:lvl2pPr marL="742950" indent="-285750" algn="l" rtl="0" fontAlgn="base">
        <a:spcBef>
          <a:spcPct val="20000"/>
        </a:spcBef>
        <a:spcAft>
          <a:spcPct val="0"/>
        </a:spcAft>
        <a:buFont typeface="Times" pitchFamily="18" charset="0"/>
        <a:buChar char="•"/>
        <a:defRPr sz="2800">
          <a:solidFill>
            <a:schemeClr val="accent1"/>
          </a:solidFill>
          <a:latin typeface="+mn-lt"/>
        </a:defRPr>
      </a:lvl2pPr>
      <a:lvl3pPr marL="1143000" indent="-228600" algn="l" rtl="0" fontAlgn="base">
        <a:spcBef>
          <a:spcPct val="20000"/>
        </a:spcBef>
        <a:spcAft>
          <a:spcPct val="0"/>
        </a:spcAft>
        <a:buFont typeface="Times" pitchFamily="18" charset="0"/>
        <a:buChar char="•"/>
        <a:defRPr sz="2400">
          <a:solidFill>
            <a:schemeClr val="accent1"/>
          </a:solidFill>
          <a:latin typeface="+mn-lt"/>
        </a:defRPr>
      </a:lvl3pPr>
      <a:lvl4pPr marL="1600200" indent="-228600" algn="l" rtl="0" fontAlgn="base">
        <a:spcBef>
          <a:spcPct val="20000"/>
        </a:spcBef>
        <a:spcAft>
          <a:spcPct val="0"/>
        </a:spcAft>
        <a:buFont typeface="Times" pitchFamily="18" charset="0"/>
        <a:buChar char="•"/>
        <a:defRPr sz="2000">
          <a:solidFill>
            <a:schemeClr val="accent1"/>
          </a:solidFill>
          <a:latin typeface="+mn-lt"/>
        </a:defRPr>
      </a:lvl4pPr>
      <a:lvl5pPr marL="2057400" indent="-228600" algn="l" rtl="0" fontAlgn="base">
        <a:spcBef>
          <a:spcPct val="20000"/>
        </a:spcBef>
        <a:spcAft>
          <a:spcPct val="0"/>
        </a:spcAft>
        <a:buFont typeface="Times" pitchFamily="18" charset="0"/>
        <a:buChar char="•"/>
        <a:defRPr sz="2000">
          <a:solidFill>
            <a:schemeClr val="accent1"/>
          </a:solidFill>
          <a:latin typeface="+mn-lt"/>
        </a:defRPr>
      </a:lvl5pPr>
      <a:lvl6pPr marL="2514600" indent="-228600" algn="l" rtl="0" fontAlgn="base">
        <a:spcBef>
          <a:spcPct val="20000"/>
        </a:spcBef>
        <a:spcAft>
          <a:spcPct val="0"/>
        </a:spcAft>
        <a:buFont typeface="Times" pitchFamily="18" charset="0"/>
        <a:buChar char="•"/>
        <a:defRPr sz="2000">
          <a:solidFill>
            <a:schemeClr val="accent1"/>
          </a:solidFill>
          <a:latin typeface="+mn-lt"/>
        </a:defRPr>
      </a:lvl6pPr>
      <a:lvl7pPr marL="2971800" indent="-228600" algn="l" rtl="0" fontAlgn="base">
        <a:spcBef>
          <a:spcPct val="20000"/>
        </a:spcBef>
        <a:spcAft>
          <a:spcPct val="0"/>
        </a:spcAft>
        <a:buFont typeface="Times" pitchFamily="18" charset="0"/>
        <a:buChar char="•"/>
        <a:defRPr sz="2000">
          <a:solidFill>
            <a:schemeClr val="accent1"/>
          </a:solidFill>
          <a:latin typeface="+mn-lt"/>
        </a:defRPr>
      </a:lvl7pPr>
      <a:lvl8pPr marL="3429000" indent="-228600" algn="l" rtl="0" fontAlgn="base">
        <a:spcBef>
          <a:spcPct val="20000"/>
        </a:spcBef>
        <a:spcAft>
          <a:spcPct val="0"/>
        </a:spcAft>
        <a:buFont typeface="Times" pitchFamily="18" charset="0"/>
        <a:buChar char="•"/>
        <a:defRPr sz="2000">
          <a:solidFill>
            <a:schemeClr val="accent1"/>
          </a:solidFill>
          <a:latin typeface="+mn-lt"/>
        </a:defRPr>
      </a:lvl8pPr>
      <a:lvl9pPr marL="3886200" indent="-228600" algn="l" rtl="0" fontAlgn="base">
        <a:spcBef>
          <a:spcPct val="20000"/>
        </a:spcBef>
        <a:spcAft>
          <a:spcPct val="0"/>
        </a:spcAft>
        <a:buFont typeface="Times" pitchFamily="18" charset="0"/>
        <a:buChar char="•"/>
        <a:defRPr sz="20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emf"/><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r>
              <a:rPr lang="en-US" dirty="0"/>
              <a:t>MMA </a:t>
            </a:r>
            <a:r>
              <a:rPr lang="en-US" dirty="0" smtClean="0"/>
              <a:t>WBDDS HPDU </a:t>
            </a:r>
            <a:r>
              <a:rPr lang="en-US" dirty="0"/>
              <a:t/>
            </a:r>
            <a:br>
              <a:rPr lang="en-US" dirty="0"/>
            </a:br>
            <a:r>
              <a:rPr lang="en-US" dirty="0" smtClean="0"/>
              <a:t>Qualification Testing</a:t>
            </a:r>
            <a:endParaRPr lang="en-US" dirty="0"/>
          </a:p>
        </p:txBody>
      </p:sp>
      <p:sp>
        <p:nvSpPr>
          <p:cNvPr id="2051" name="Rectangle 3"/>
          <p:cNvSpPr>
            <a:spLocks noGrp="1" noChangeArrowheads="1"/>
          </p:cNvSpPr>
          <p:nvPr>
            <p:ph type="subTitle" idx="1"/>
          </p:nvPr>
        </p:nvSpPr>
        <p:spPr/>
        <p:txBody>
          <a:bodyPr/>
          <a:lstStyle/>
          <a:p>
            <a:pPr algn="ctr"/>
            <a:r>
              <a:rPr lang="en-US" dirty="0"/>
              <a:t>454800-1007 </a:t>
            </a:r>
            <a:r>
              <a:rPr lang="en-US" dirty="0" smtClean="0"/>
              <a:t>Hydraulic Power Drive Unit</a:t>
            </a:r>
            <a:endParaRPr lang="en-US" dirty="0"/>
          </a:p>
        </p:txBody>
      </p:sp>
      <p:sp>
        <p:nvSpPr>
          <p:cNvPr id="2052" name="Rectangle 4"/>
          <p:cNvSpPr>
            <a:spLocks noChangeArrowheads="1"/>
          </p:cNvSpPr>
          <p:nvPr/>
        </p:nvSpPr>
        <p:spPr bwMode="auto">
          <a:xfrm>
            <a:off x="5486400" y="5867400"/>
            <a:ext cx="3429000" cy="274638"/>
          </a:xfrm>
          <a:prstGeom prst="rect">
            <a:avLst/>
          </a:prstGeom>
          <a:noFill/>
          <a:ln w="9525">
            <a:noFill/>
            <a:miter lim="800000"/>
            <a:headEnd/>
            <a:tailEnd/>
          </a:ln>
          <a:effectLst/>
        </p:spPr>
        <p:txBody>
          <a:bodyPr>
            <a:spAutoFit/>
          </a:bodyPr>
          <a:lstStyle/>
          <a:p>
            <a:pPr algn="r"/>
            <a:r>
              <a:rPr lang="en-US" sz="1200" b="1" dirty="0" smtClean="0">
                <a:solidFill>
                  <a:srgbClr val="070C3C"/>
                </a:solidFill>
              </a:rPr>
              <a:t>May 4 &amp; 5, 2010</a:t>
            </a:r>
            <a:endParaRPr lang="en-US" sz="1200" b="1" dirty="0">
              <a:solidFill>
                <a:srgbClr val="070C3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1676400"/>
            <a:ext cx="4800600" cy="3028416"/>
          </a:xfrm>
          <a:prstGeom prst="rect">
            <a:avLst/>
          </a:prstGeom>
          <a:noFill/>
          <a:ln w="9525">
            <a:noFill/>
            <a:miter lim="800000"/>
            <a:headEnd/>
            <a:tailEnd/>
          </a:ln>
          <a:effectLst/>
        </p:spPr>
      </p:pic>
      <p:sp>
        <p:nvSpPr>
          <p:cNvPr id="6" name="Rectangle 2"/>
          <p:cNvSpPr>
            <a:spLocks noGrp="1" noChangeArrowheads="1"/>
          </p:cNvSpPr>
          <p:nvPr>
            <p:ph type="title"/>
          </p:nvPr>
        </p:nvSpPr>
        <p:spPr>
          <a:xfrm>
            <a:off x="304800" y="76200"/>
            <a:ext cx="4419600" cy="914400"/>
          </a:xfrm>
          <a:noFill/>
          <a:ln/>
        </p:spPr>
        <p:txBody>
          <a:bodyPr/>
          <a:lstStyle/>
          <a:p>
            <a:r>
              <a:rPr lang="en-US" sz="2400" dirty="0" smtClean="0">
                <a:latin typeface="Calibri" pitchFamily="34" charset="0"/>
              </a:rPr>
              <a:t>Motor Operated Endurance</a:t>
            </a:r>
            <a:br>
              <a:rPr lang="en-US" sz="2400" dirty="0" smtClean="0">
                <a:latin typeface="Calibri" pitchFamily="34" charset="0"/>
              </a:rPr>
            </a:br>
            <a:r>
              <a:rPr lang="en-US" sz="2400" dirty="0" smtClean="0">
                <a:latin typeface="Calibri" pitchFamily="34" charset="0"/>
              </a:rPr>
              <a:t>Additional Brake Upgrade</a:t>
            </a:r>
            <a:endParaRPr lang="en-US" sz="2400" dirty="0"/>
          </a:p>
        </p:txBody>
      </p:sp>
      <p:sp>
        <p:nvSpPr>
          <p:cNvPr id="7" name="TextBox 3"/>
          <p:cNvSpPr txBox="1">
            <a:spLocks noChangeArrowheads="1"/>
          </p:cNvSpPr>
          <p:nvPr/>
        </p:nvSpPr>
        <p:spPr bwMode="auto">
          <a:xfrm>
            <a:off x="76200" y="914400"/>
            <a:ext cx="4267200" cy="738664"/>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As the HPDU drives out of an end stop at startup, the slotted disks allow the brake to rotate freely until the translating nut backs away from the brake to unload it.</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025</a:t>
            </a:r>
            <a:endParaRPr lang="en-US" dirty="0">
              <a:latin typeface="Calibri" pitchFamily="34" charset="0"/>
            </a:endParaRPr>
          </a:p>
        </p:txBody>
      </p:sp>
      <p:sp>
        <p:nvSpPr>
          <p:cNvPr id="11" name="TextBox 3"/>
          <p:cNvSpPr txBox="1">
            <a:spLocks noChangeArrowheads="1"/>
          </p:cNvSpPr>
          <p:nvPr/>
        </p:nvSpPr>
        <p:spPr bwMode="auto">
          <a:xfrm>
            <a:off x="4876800" y="609600"/>
            <a:ext cx="4267200" cy="1600438"/>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Four Tabs per Disks replace three posts</a:t>
            </a:r>
          </a:p>
          <a:p>
            <a:pPr algn="l" eaLnBrk="1" hangingPunct="1">
              <a:buFont typeface="Arial" pitchFamily="34" charset="0"/>
              <a:buChar char="•"/>
            </a:pPr>
            <a:r>
              <a:rPr lang="en-US" dirty="0" smtClean="0">
                <a:latin typeface="Calibri" pitchFamily="34" charset="0"/>
              </a:rPr>
              <a:t> Extensive dynamic analysis on impact of tabs into Cylinder legs was performed for each disk configuration</a:t>
            </a:r>
          </a:p>
          <a:p>
            <a:pPr algn="l" eaLnBrk="1" hangingPunct="1">
              <a:buFont typeface="Arial" pitchFamily="34" charset="0"/>
              <a:buChar char="•"/>
            </a:pPr>
            <a:r>
              <a:rPr lang="en-US" dirty="0" smtClean="0">
                <a:latin typeface="Calibri" pitchFamily="34" charset="0"/>
              </a:rPr>
              <a:t> Endurance testing showed less </a:t>
            </a:r>
            <a:r>
              <a:rPr lang="en-US" dirty="0" err="1" smtClean="0">
                <a:latin typeface="Calibri" pitchFamily="34" charset="0"/>
              </a:rPr>
              <a:t>Brinelling</a:t>
            </a:r>
            <a:r>
              <a:rPr lang="en-US" dirty="0" smtClean="0">
                <a:latin typeface="Calibri" pitchFamily="34" charset="0"/>
              </a:rPr>
              <a:t> of tab surfaces than anticipated, indicating a conservative analysis</a:t>
            </a:r>
          </a:p>
          <a:p>
            <a:pPr algn="l" eaLnBrk="1" hangingPunct="1"/>
            <a:endParaRPr lang="en-US" dirty="0" smtClean="0">
              <a:latin typeface="Calibri" pitchFamily="34" charset="0"/>
            </a:endParaRPr>
          </a:p>
        </p:txBody>
      </p:sp>
      <p:sp>
        <p:nvSpPr>
          <p:cNvPr id="14" name="TextBox 3"/>
          <p:cNvSpPr txBox="1">
            <a:spLocks noChangeArrowheads="1"/>
          </p:cNvSpPr>
          <p:nvPr/>
        </p:nvSpPr>
        <p:spPr bwMode="auto">
          <a:xfrm>
            <a:off x="2133600" y="4876800"/>
            <a:ext cx="2971800" cy="1384995"/>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At motor startup, each slotted disk is accelerated from one end of the slot to the other.  Due to a scaling error in test console data, the actual impact speed was much higher than the posts were designed to withstand.</a:t>
            </a:r>
            <a:endParaRPr lang="en-US" dirty="0">
              <a:latin typeface="Calibri" pitchFamily="34" charset="0"/>
            </a:endParaRPr>
          </a:p>
        </p:txBody>
      </p:sp>
      <p:pic>
        <p:nvPicPr>
          <p:cNvPr id="12" name="Picture 5"/>
          <p:cNvPicPr>
            <a:picLocks noChangeAspect="1" noChangeArrowheads="1"/>
          </p:cNvPicPr>
          <p:nvPr/>
        </p:nvPicPr>
        <p:blipFill>
          <a:blip r:embed="rId3" cstate="print"/>
          <a:srcRect/>
          <a:stretch>
            <a:fillRect/>
          </a:stretch>
        </p:blipFill>
        <p:spPr bwMode="auto">
          <a:xfrm>
            <a:off x="0" y="4572000"/>
            <a:ext cx="2069371" cy="1981200"/>
          </a:xfrm>
          <a:prstGeom prst="rect">
            <a:avLst/>
          </a:prstGeom>
          <a:noFill/>
          <a:ln w="9525" algn="ctr">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5029200" y="4495800"/>
            <a:ext cx="2057400" cy="2044308"/>
          </a:xfrm>
          <a:prstGeom prst="rect">
            <a:avLst/>
          </a:prstGeom>
          <a:noFill/>
          <a:ln w="9525">
            <a:noFill/>
            <a:miter lim="800000"/>
            <a:headEnd/>
            <a:tailEnd/>
          </a:ln>
          <a:effectLst/>
        </p:spPr>
      </p:pic>
      <p:pic>
        <p:nvPicPr>
          <p:cNvPr id="3075" name="Picture 3"/>
          <p:cNvPicPr>
            <a:picLocks noChangeAspect="1" noChangeArrowheads="1"/>
          </p:cNvPicPr>
          <p:nvPr/>
        </p:nvPicPr>
        <p:blipFill>
          <a:blip r:embed="rId5" cstate="print"/>
          <a:srcRect/>
          <a:stretch>
            <a:fillRect/>
          </a:stretch>
        </p:blipFill>
        <p:spPr bwMode="auto">
          <a:xfrm>
            <a:off x="6248400" y="1752600"/>
            <a:ext cx="2757488" cy="2919247"/>
          </a:xfrm>
          <a:prstGeom prst="rect">
            <a:avLst/>
          </a:prstGeom>
          <a:noFill/>
          <a:ln w="9525">
            <a:noFill/>
            <a:miter lim="800000"/>
            <a:headEnd/>
            <a:tailEnd/>
          </a:ln>
          <a:effectLst/>
        </p:spPr>
      </p:pic>
      <p:sp>
        <p:nvSpPr>
          <p:cNvPr id="13" name="Slide Number Placeholder 12"/>
          <p:cNvSpPr>
            <a:spLocks noGrp="1"/>
          </p:cNvSpPr>
          <p:nvPr>
            <p:ph type="sldNum" sz="quarter" idx="10"/>
          </p:nvPr>
        </p:nvSpPr>
        <p:spPr/>
        <p:txBody>
          <a:bodyPr/>
          <a:lstStyle/>
          <a:p>
            <a:fld id="{13BD673B-B20A-4BBB-9B0C-BEC0DE83EBA0}"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p:cNvPicPr>
            <a:picLocks noChangeAspect="1" noChangeArrowheads="1"/>
          </p:cNvPicPr>
          <p:nvPr/>
        </p:nvPicPr>
        <p:blipFill>
          <a:blip r:embed="rId2" cstate="print"/>
          <a:srcRect/>
          <a:stretch>
            <a:fillRect/>
          </a:stretch>
        </p:blipFill>
        <p:spPr bwMode="auto">
          <a:xfrm>
            <a:off x="5029200" y="4267200"/>
            <a:ext cx="3352800" cy="1728210"/>
          </a:xfrm>
          <a:prstGeom prst="rect">
            <a:avLst/>
          </a:prstGeom>
          <a:noFill/>
          <a:ln w="9525">
            <a:noFill/>
            <a:miter lim="800000"/>
            <a:headEnd/>
            <a:tailEnd/>
          </a:ln>
          <a:effectLst/>
        </p:spPr>
      </p:pic>
      <p:sp>
        <p:nvSpPr>
          <p:cNvPr id="6" name="Rectangle 2"/>
          <p:cNvSpPr>
            <a:spLocks noGrp="1" noChangeArrowheads="1"/>
          </p:cNvSpPr>
          <p:nvPr>
            <p:ph type="title"/>
          </p:nvPr>
        </p:nvSpPr>
        <p:spPr>
          <a:xfrm>
            <a:off x="304800" y="76200"/>
            <a:ext cx="4419600" cy="914400"/>
          </a:xfrm>
          <a:noFill/>
          <a:ln/>
        </p:spPr>
        <p:txBody>
          <a:bodyPr/>
          <a:lstStyle/>
          <a:p>
            <a:r>
              <a:rPr lang="en-US" sz="2400" dirty="0" smtClean="0">
                <a:latin typeface="Calibri" pitchFamily="34" charset="0"/>
              </a:rPr>
              <a:t>Motor Operated Endurance</a:t>
            </a:r>
            <a:br>
              <a:rPr lang="en-US" sz="2400" dirty="0" smtClean="0">
                <a:latin typeface="Calibri" pitchFamily="34" charset="0"/>
              </a:rPr>
            </a:br>
            <a:r>
              <a:rPr lang="en-US" sz="2400" dirty="0" smtClean="0">
                <a:latin typeface="Calibri" pitchFamily="34" charset="0"/>
              </a:rPr>
              <a:t>Additional Stop Module Upgrade</a:t>
            </a:r>
            <a:endParaRPr lang="en-US" sz="2400" dirty="0"/>
          </a:p>
        </p:txBody>
      </p:sp>
      <p:sp>
        <p:nvSpPr>
          <p:cNvPr id="7" name="TextBox 3"/>
          <p:cNvSpPr txBox="1">
            <a:spLocks noChangeArrowheads="1"/>
          </p:cNvSpPr>
          <p:nvPr/>
        </p:nvSpPr>
        <p:spPr bwMode="auto">
          <a:xfrm>
            <a:off x="152400" y="990600"/>
            <a:ext cx="85344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Final Apollo root cause activity indicates  bearing damage due to overload as a result of the initial brake post failure.  Brake failure results in a calculated 14,600 lb axial load in Stop Module and Brakes (57% overload).</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025</a:t>
            </a:r>
            <a:endParaRPr lang="en-US" dirty="0">
              <a:latin typeface="Calibri" pitchFamily="34" charset="0"/>
            </a:endParaRPr>
          </a:p>
        </p:txBody>
      </p:sp>
      <p:sp>
        <p:nvSpPr>
          <p:cNvPr id="10" name="TextBox 3"/>
          <p:cNvSpPr txBox="1">
            <a:spLocks noChangeArrowheads="1"/>
          </p:cNvSpPr>
          <p:nvPr/>
        </p:nvSpPr>
        <p:spPr bwMode="auto">
          <a:xfrm>
            <a:off x="4724400" y="3733800"/>
            <a:ext cx="4114800" cy="738664"/>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To increase robustness in case of a brake failure,  upgrades were made to the Stop Screw and Thrust Bearing </a:t>
            </a:r>
            <a:endParaRPr lang="en-US" dirty="0">
              <a:latin typeface="Calibri" pitchFamily="34" charset="0"/>
            </a:endParaRPr>
          </a:p>
        </p:txBody>
      </p:sp>
      <p:pic>
        <p:nvPicPr>
          <p:cNvPr id="4098" name="Picture 2" descr="screw+frac"/>
          <p:cNvPicPr>
            <a:picLocks noChangeAspect="1" noChangeArrowheads="1"/>
          </p:cNvPicPr>
          <p:nvPr/>
        </p:nvPicPr>
        <p:blipFill>
          <a:blip r:embed="rId3" cstate="print"/>
          <a:srcRect/>
          <a:stretch>
            <a:fillRect/>
          </a:stretch>
        </p:blipFill>
        <p:spPr bwMode="auto">
          <a:xfrm>
            <a:off x="762000" y="1524000"/>
            <a:ext cx="2950806" cy="125730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2514600" y="3352800"/>
            <a:ext cx="2133600" cy="3016173"/>
          </a:xfrm>
          <a:prstGeom prst="rect">
            <a:avLst/>
          </a:prstGeom>
          <a:noFill/>
          <a:ln w="9525">
            <a:noFill/>
            <a:miter lim="800000"/>
            <a:headEnd/>
            <a:tailEnd/>
          </a:ln>
          <a:effectLst/>
        </p:spPr>
      </p:pic>
      <p:pic>
        <p:nvPicPr>
          <p:cNvPr id="4102" name="Picture 6"/>
          <p:cNvPicPr>
            <a:picLocks noChangeAspect="1" noChangeArrowheads="1"/>
          </p:cNvPicPr>
          <p:nvPr/>
        </p:nvPicPr>
        <p:blipFill>
          <a:blip r:embed="rId5" cstate="print"/>
          <a:srcRect/>
          <a:stretch>
            <a:fillRect/>
          </a:stretch>
        </p:blipFill>
        <p:spPr bwMode="auto">
          <a:xfrm>
            <a:off x="228600" y="3352800"/>
            <a:ext cx="2133600" cy="2982686"/>
          </a:xfrm>
          <a:prstGeom prst="rect">
            <a:avLst/>
          </a:prstGeom>
          <a:noFill/>
          <a:ln w="9525">
            <a:noFill/>
            <a:miter lim="800000"/>
            <a:headEnd/>
            <a:tailEnd/>
          </a:ln>
          <a:effectLst/>
        </p:spPr>
      </p:pic>
      <p:pic>
        <p:nvPicPr>
          <p:cNvPr id="4105" name="Picture 9"/>
          <p:cNvPicPr>
            <a:picLocks noChangeAspect="1" noChangeArrowheads="1"/>
          </p:cNvPicPr>
          <p:nvPr/>
        </p:nvPicPr>
        <p:blipFill>
          <a:blip r:embed="rId6" cstate="print"/>
          <a:srcRect/>
          <a:stretch>
            <a:fillRect/>
          </a:stretch>
        </p:blipFill>
        <p:spPr bwMode="auto">
          <a:xfrm>
            <a:off x="4648200" y="1524000"/>
            <a:ext cx="2191097" cy="2133600"/>
          </a:xfrm>
          <a:prstGeom prst="rect">
            <a:avLst/>
          </a:prstGeom>
          <a:noFill/>
          <a:ln w="9525">
            <a:noFill/>
            <a:miter lim="800000"/>
            <a:headEnd/>
            <a:tailEnd/>
          </a:ln>
          <a:effectLst/>
        </p:spPr>
      </p:pic>
      <p:sp>
        <p:nvSpPr>
          <p:cNvPr id="17" name="TextBox 3"/>
          <p:cNvSpPr txBox="1">
            <a:spLocks noChangeArrowheads="1"/>
          </p:cNvSpPr>
          <p:nvPr/>
        </p:nvSpPr>
        <p:spPr bwMode="auto">
          <a:xfrm>
            <a:off x="6858000" y="1676401"/>
            <a:ext cx="2209800" cy="2031325"/>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Single flat on each side of rollers with subsequent  sliding and overheating</a:t>
            </a:r>
          </a:p>
          <a:p>
            <a:pPr algn="l" eaLnBrk="1" hangingPunct="1">
              <a:buFont typeface="Arial" pitchFamily="34" charset="0"/>
              <a:buChar char="•"/>
            </a:pPr>
            <a:endParaRPr lang="en-US" dirty="0" smtClean="0">
              <a:latin typeface="Calibri" pitchFamily="34" charset="0"/>
            </a:endParaRPr>
          </a:p>
          <a:p>
            <a:pPr algn="l" eaLnBrk="1" hangingPunct="1">
              <a:buFont typeface="Arial" pitchFamily="34" charset="0"/>
              <a:buChar char="•"/>
            </a:pPr>
            <a:r>
              <a:rPr lang="en-US" dirty="0" smtClean="0">
                <a:latin typeface="Calibri" pitchFamily="34" charset="0"/>
              </a:rPr>
              <a:t>ISO 76 Static Load Rating: 6,830 lb (114% overload w/o mal-distribution, 180% with .005 screw </a:t>
            </a:r>
            <a:r>
              <a:rPr lang="en-US" dirty="0" err="1" smtClean="0">
                <a:latin typeface="Calibri" pitchFamily="34" charset="0"/>
              </a:rPr>
              <a:t>runout</a:t>
            </a:r>
            <a:r>
              <a:rPr lang="en-US" dirty="0" smtClean="0">
                <a:latin typeface="Calibri" pitchFamily="34" charset="0"/>
              </a:rPr>
              <a:t> and flexing of Bumper Stop</a:t>
            </a:r>
            <a:endParaRPr lang="en-US" dirty="0">
              <a:latin typeface="Calibri" pitchFamily="34" charset="0"/>
            </a:endParaRPr>
          </a:p>
        </p:txBody>
      </p:sp>
      <p:sp>
        <p:nvSpPr>
          <p:cNvPr id="18" name="TextBox 3"/>
          <p:cNvSpPr txBox="1">
            <a:spLocks noChangeArrowheads="1"/>
          </p:cNvSpPr>
          <p:nvPr/>
        </p:nvSpPr>
        <p:spPr bwMode="auto">
          <a:xfrm>
            <a:off x="4724400" y="5562600"/>
            <a:ext cx="3048000" cy="954107"/>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Improved </a:t>
            </a:r>
            <a:r>
              <a:rPr lang="en-US" dirty="0" err="1" smtClean="0">
                <a:latin typeface="Calibri" pitchFamily="34" charset="0"/>
              </a:rPr>
              <a:t>runout</a:t>
            </a:r>
            <a:r>
              <a:rPr lang="en-US" dirty="0" smtClean="0">
                <a:latin typeface="Calibri" pitchFamily="34" charset="0"/>
              </a:rPr>
              <a:t> tolerance on screw, better support and increased length rollers give a design solution meeting the ISO 76 load rating.</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6477000" cy="533400"/>
          </a:xfrm>
          <a:noFill/>
          <a:ln/>
        </p:spPr>
        <p:txBody>
          <a:bodyPr/>
          <a:lstStyle/>
          <a:p>
            <a:r>
              <a:rPr lang="en-US" sz="2400" dirty="0" smtClean="0">
                <a:latin typeface="Calibri" pitchFamily="34" charset="0"/>
              </a:rPr>
              <a:t>Motor Operated Endurance - No-back Slipping</a:t>
            </a:r>
            <a:endParaRPr lang="en-US" sz="2400" dirty="0"/>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030</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12</a:t>
            </a:fld>
            <a:endParaRPr lang="en-US"/>
          </a:p>
        </p:txBody>
      </p:sp>
      <p:pic>
        <p:nvPicPr>
          <p:cNvPr id="1028" name="Picture 4"/>
          <p:cNvPicPr>
            <a:picLocks noChangeAspect="1" noChangeArrowheads="1"/>
          </p:cNvPicPr>
          <p:nvPr/>
        </p:nvPicPr>
        <p:blipFill>
          <a:blip r:embed="rId2" cstate="print"/>
          <a:srcRect/>
          <a:stretch>
            <a:fillRect/>
          </a:stretch>
        </p:blipFill>
        <p:spPr bwMode="auto">
          <a:xfrm>
            <a:off x="5181600" y="3124200"/>
            <a:ext cx="3819525" cy="3409163"/>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cstate="print"/>
          <a:srcRect/>
          <a:stretch>
            <a:fillRect/>
          </a:stretch>
        </p:blipFill>
        <p:spPr bwMode="auto">
          <a:xfrm>
            <a:off x="6629400" y="1828800"/>
            <a:ext cx="2438400" cy="2268031"/>
          </a:xfrm>
          <a:prstGeom prst="rect">
            <a:avLst/>
          </a:prstGeom>
          <a:noFill/>
          <a:ln w="9525">
            <a:noFill/>
            <a:miter lim="800000"/>
            <a:headEnd/>
            <a:tailEnd/>
          </a:ln>
          <a:effectLst/>
        </p:spPr>
      </p:pic>
      <p:sp>
        <p:nvSpPr>
          <p:cNvPr id="7" name="TextBox 3"/>
          <p:cNvSpPr txBox="1">
            <a:spLocks noChangeArrowheads="1"/>
          </p:cNvSpPr>
          <p:nvPr/>
        </p:nvSpPr>
        <p:spPr bwMode="auto">
          <a:xfrm>
            <a:off x="152400" y="609600"/>
            <a:ext cx="8686800" cy="954107"/>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No-back slipped at Motor Start-up allowing  motor  to drive through the manual drive gearing instead of through the output shafts.  No-back grabbed after a short period of time.</a:t>
            </a:r>
          </a:p>
          <a:p>
            <a:pPr algn="l" eaLnBrk="1" hangingPunct="1">
              <a:buFont typeface="Arial" pitchFamily="34" charset="0"/>
              <a:buChar char="•"/>
            </a:pPr>
            <a:r>
              <a:rPr lang="en-US" dirty="0" smtClean="0">
                <a:latin typeface="Calibri" pitchFamily="34" charset="0"/>
              </a:rPr>
              <a:t>  A few cycles later, the no-back slipped again and did not grab and testing was stopped.</a:t>
            </a:r>
          </a:p>
          <a:p>
            <a:pPr algn="l" eaLnBrk="1" hangingPunct="1">
              <a:buFont typeface="Arial" pitchFamily="34" charset="0"/>
              <a:buChar char="•"/>
            </a:pPr>
            <a:r>
              <a:rPr lang="en-US" dirty="0" smtClean="0">
                <a:latin typeface="Calibri" pitchFamily="34" charset="0"/>
              </a:rPr>
              <a:t>  13 out of 32 springs were found to be inactive, approx 40% reduction of spring force</a:t>
            </a:r>
            <a:endParaRPr lang="en-US" dirty="0">
              <a:latin typeface="Calibri" pitchFamily="34" charset="0"/>
            </a:endParaRPr>
          </a:p>
        </p:txBody>
      </p:sp>
      <p:pic>
        <p:nvPicPr>
          <p:cNvPr id="1030" name="Picture 6"/>
          <p:cNvPicPr>
            <a:picLocks noChangeAspect="1" noChangeArrowheads="1"/>
          </p:cNvPicPr>
          <p:nvPr/>
        </p:nvPicPr>
        <p:blipFill>
          <a:blip r:embed="rId4" cstate="print"/>
          <a:srcRect/>
          <a:stretch>
            <a:fillRect/>
          </a:stretch>
        </p:blipFill>
        <p:spPr bwMode="auto">
          <a:xfrm>
            <a:off x="0" y="1905000"/>
            <a:ext cx="5963367" cy="426720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6477000" cy="533400"/>
          </a:xfrm>
          <a:noFill/>
          <a:ln/>
        </p:spPr>
        <p:txBody>
          <a:bodyPr/>
          <a:lstStyle/>
          <a:p>
            <a:r>
              <a:rPr lang="en-US" sz="2400" dirty="0" smtClean="0">
                <a:latin typeface="Calibri" pitchFamily="34" charset="0"/>
              </a:rPr>
              <a:t>Manual Drive Endurance</a:t>
            </a:r>
            <a:br>
              <a:rPr lang="en-US" sz="2400" dirty="0" smtClean="0">
                <a:latin typeface="Calibri" pitchFamily="34" charset="0"/>
              </a:rPr>
            </a:br>
            <a:r>
              <a:rPr lang="en-US" sz="2400" dirty="0" smtClean="0">
                <a:latin typeface="Calibri" pitchFamily="34" charset="0"/>
              </a:rPr>
              <a:t>Skydrol Contamination &amp; Fractured </a:t>
            </a:r>
            <a:r>
              <a:rPr lang="en-US" sz="2400" dirty="0" smtClean="0">
                <a:latin typeface="Calibri" pitchFamily="34" charset="0"/>
              </a:rPr>
              <a:t>Springs</a:t>
            </a:r>
            <a:endParaRPr lang="en-US" sz="2400" dirty="0"/>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031</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13</a:t>
            </a:fld>
            <a:endParaRPr lang="en-US"/>
          </a:p>
        </p:txBody>
      </p:sp>
      <p:sp>
        <p:nvSpPr>
          <p:cNvPr id="7" name="TextBox 3"/>
          <p:cNvSpPr txBox="1">
            <a:spLocks noChangeArrowheads="1"/>
          </p:cNvSpPr>
          <p:nvPr/>
        </p:nvSpPr>
        <p:spPr bwMode="auto">
          <a:xfrm>
            <a:off x="152400" y="990600"/>
            <a:ext cx="8686800" cy="738664"/>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Motor evaluation at HSD revealed a static seal that normally rotates with the shaft was slipping and wearing</a:t>
            </a:r>
          </a:p>
          <a:p>
            <a:pPr algn="l" eaLnBrk="1" hangingPunct="1">
              <a:buFont typeface="Arial" pitchFamily="34" charset="0"/>
              <a:buChar char="•"/>
            </a:pPr>
            <a:r>
              <a:rPr lang="en-US" dirty="0" smtClean="0">
                <a:latin typeface="Calibri" pitchFamily="34" charset="0"/>
              </a:rPr>
              <a:t> Static seal leakage bypassed the dynamic seal</a:t>
            </a:r>
          </a:p>
          <a:p>
            <a:pPr algn="l" eaLnBrk="1" hangingPunct="1">
              <a:buFont typeface="Arial" pitchFamily="34" charset="0"/>
              <a:buChar char="•"/>
            </a:pPr>
            <a:r>
              <a:rPr lang="en-US" dirty="0" smtClean="0">
                <a:latin typeface="Calibri" pitchFamily="34" charset="0"/>
              </a:rPr>
              <a:t> Corrective action was simply to increase surface roughness of the shaft interface</a:t>
            </a:r>
            <a:endParaRPr lang="en-US" dirty="0">
              <a:latin typeface="Calibri"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761999" y="1905000"/>
            <a:ext cx="6960615" cy="45720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6477000" cy="533400"/>
          </a:xfrm>
          <a:noFill/>
          <a:ln/>
        </p:spPr>
        <p:txBody>
          <a:bodyPr/>
          <a:lstStyle/>
          <a:p>
            <a:r>
              <a:rPr lang="en-US" sz="2400" dirty="0" smtClean="0">
                <a:latin typeface="Calibri" pitchFamily="34" charset="0"/>
              </a:rPr>
              <a:t>Manual Drive Endurance</a:t>
            </a:r>
            <a:br>
              <a:rPr lang="en-US" sz="2400" dirty="0" smtClean="0">
                <a:latin typeface="Calibri" pitchFamily="34" charset="0"/>
              </a:rPr>
            </a:br>
            <a:r>
              <a:rPr lang="en-US" sz="2400" dirty="0" smtClean="0">
                <a:latin typeface="Calibri" pitchFamily="34" charset="0"/>
              </a:rPr>
              <a:t>Skydrol </a:t>
            </a:r>
            <a:r>
              <a:rPr lang="en-US" sz="2400" dirty="0" smtClean="0">
                <a:latin typeface="Calibri" pitchFamily="34" charset="0"/>
              </a:rPr>
              <a:t>Contamination</a:t>
            </a:r>
            <a:endParaRPr lang="en-US" sz="2400" dirty="0"/>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031</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14</a:t>
            </a:fld>
            <a:endParaRPr lang="en-US"/>
          </a:p>
        </p:txBody>
      </p:sp>
      <p:pic>
        <p:nvPicPr>
          <p:cNvPr id="4098" name="Picture 2"/>
          <p:cNvPicPr>
            <a:picLocks noChangeAspect="1" noChangeArrowheads="1"/>
          </p:cNvPicPr>
          <p:nvPr/>
        </p:nvPicPr>
        <p:blipFill>
          <a:blip r:embed="rId2" cstate="print"/>
          <a:srcRect/>
          <a:stretch>
            <a:fillRect/>
          </a:stretch>
        </p:blipFill>
        <p:spPr bwMode="auto">
          <a:xfrm>
            <a:off x="3352800" y="3200400"/>
            <a:ext cx="4419600" cy="33147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5943600" y="1828800"/>
            <a:ext cx="2819400" cy="2393553"/>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0" y="1752600"/>
            <a:ext cx="3733800" cy="3422650"/>
          </a:xfrm>
          <a:prstGeom prst="rect">
            <a:avLst/>
          </a:prstGeom>
          <a:noFill/>
          <a:ln w="9525">
            <a:noFill/>
            <a:miter lim="800000"/>
            <a:headEnd/>
            <a:tailEnd/>
          </a:ln>
          <a:effectLst/>
        </p:spPr>
      </p:pic>
      <p:sp>
        <p:nvSpPr>
          <p:cNvPr id="8" name="TextBox 3"/>
          <p:cNvSpPr txBox="1">
            <a:spLocks noChangeArrowheads="1"/>
          </p:cNvSpPr>
          <p:nvPr/>
        </p:nvSpPr>
        <p:spPr bwMode="auto">
          <a:xfrm>
            <a:off x="152400" y="990600"/>
            <a:ext cx="8686800" cy="954107"/>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Skydrol replaced grease film layer, increasing the coefficient of friction of the no-back</a:t>
            </a:r>
          </a:p>
          <a:p>
            <a:pPr algn="l" eaLnBrk="1" hangingPunct="1">
              <a:buFont typeface="Arial" pitchFamily="34" charset="0"/>
              <a:buChar char="•"/>
            </a:pPr>
            <a:r>
              <a:rPr lang="en-US" dirty="0" smtClean="0">
                <a:latin typeface="Calibri" pitchFamily="34" charset="0"/>
              </a:rPr>
              <a:t> Torque to drive the door open under simulated door preload increased above MDA slip clutch setting</a:t>
            </a:r>
          </a:p>
          <a:p>
            <a:pPr algn="l" eaLnBrk="1" hangingPunct="1">
              <a:buFont typeface="Arial" pitchFamily="34" charset="0"/>
              <a:buChar char="•"/>
            </a:pPr>
            <a:r>
              <a:rPr lang="en-US" dirty="0" smtClean="0">
                <a:latin typeface="Calibri" pitchFamily="34" charset="0"/>
              </a:rPr>
              <a:t> No-back operated normally under low loads and resisting loads .</a:t>
            </a:r>
          </a:p>
          <a:p>
            <a:pPr algn="l" eaLnBrk="1" hangingPunct="1">
              <a:buFont typeface="Arial" pitchFamily="34" charset="0"/>
              <a:buChar char="•"/>
            </a:pPr>
            <a:endParaRPr lang="en-US" dirty="0" smtClean="0">
              <a:latin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6477000" cy="533400"/>
          </a:xfrm>
          <a:noFill/>
          <a:ln/>
        </p:spPr>
        <p:txBody>
          <a:bodyPr/>
          <a:lstStyle/>
          <a:p>
            <a:r>
              <a:rPr lang="en-US" sz="2400" dirty="0" smtClean="0">
                <a:latin typeface="Calibri" pitchFamily="34" charset="0"/>
              </a:rPr>
              <a:t>Manual Drive Endurance</a:t>
            </a:r>
            <a:br>
              <a:rPr lang="en-US" sz="2400" dirty="0" smtClean="0">
                <a:latin typeface="Calibri" pitchFamily="34" charset="0"/>
              </a:rPr>
            </a:br>
            <a:r>
              <a:rPr lang="en-US" sz="2400" dirty="0" smtClean="0">
                <a:latin typeface="Calibri" pitchFamily="34" charset="0"/>
              </a:rPr>
              <a:t>Fractured </a:t>
            </a:r>
            <a:r>
              <a:rPr lang="en-US" sz="2400" dirty="0" smtClean="0">
                <a:latin typeface="Calibri" pitchFamily="34" charset="0"/>
              </a:rPr>
              <a:t>Brake Springs</a:t>
            </a:r>
            <a:endParaRPr lang="en-US" sz="2400" dirty="0"/>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031</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15</a:t>
            </a:fld>
            <a:endParaRPr lang="en-US"/>
          </a:p>
        </p:txBody>
      </p:sp>
      <p:sp>
        <p:nvSpPr>
          <p:cNvPr id="7" name="TextBox 3"/>
          <p:cNvSpPr txBox="1">
            <a:spLocks noChangeArrowheads="1"/>
          </p:cNvSpPr>
          <p:nvPr/>
        </p:nvSpPr>
        <p:spPr bwMode="auto">
          <a:xfrm>
            <a:off x="152400" y="990600"/>
            <a:ext cx="3200400" cy="1815882"/>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For System A &amp; B brakes,  61 out of  192 (32%) springs broken </a:t>
            </a:r>
          </a:p>
          <a:p>
            <a:pPr algn="l" eaLnBrk="1" hangingPunct="1">
              <a:buFont typeface="Arial" pitchFamily="34" charset="0"/>
              <a:buChar char="•"/>
            </a:pPr>
            <a:r>
              <a:rPr lang="en-US" dirty="0" smtClean="0">
                <a:latin typeface="Calibri" pitchFamily="34" charset="0"/>
              </a:rPr>
              <a:t> 1075 Steel at 49 </a:t>
            </a:r>
            <a:r>
              <a:rPr lang="en-US" dirty="0" err="1" smtClean="0">
                <a:latin typeface="Calibri" pitchFamily="34" charset="0"/>
              </a:rPr>
              <a:t>Rc</a:t>
            </a:r>
            <a:r>
              <a:rPr lang="en-US" dirty="0" smtClean="0">
                <a:latin typeface="Calibri" pitchFamily="34" charset="0"/>
              </a:rPr>
              <a:t> hardness</a:t>
            </a:r>
          </a:p>
          <a:p>
            <a:pPr algn="l" eaLnBrk="1" hangingPunct="1">
              <a:buFont typeface="Arial" pitchFamily="34" charset="0"/>
              <a:buChar char="•"/>
            </a:pPr>
            <a:r>
              <a:rPr lang="en-US" dirty="0" smtClean="0">
                <a:latin typeface="Calibri" pitchFamily="34" charset="0"/>
              </a:rPr>
              <a:t> LS-DYNA model simulated 5 cycles to flat height and then cycled to installed and compressed height predicted 20,000 cycle life.</a:t>
            </a:r>
          </a:p>
          <a:p>
            <a:pPr algn="l" eaLnBrk="1" hangingPunct="1">
              <a:buFont typeface="Arial" pitchFamily="34" charset="0"/>
              <a:buChar char="•"/>
            </a:pPr>
            <a:r>
              <a:rPr lang="en-US" dirty="0" smtClean="0">
                <a:latin typeface="Calibri" pitchFamily="34" charset="0"/>
              </a:rPr>
              <a:t> Failed at less than 24,000 cycles</a:t>
            </a:r>
          </a:p>
        </p:txBody>
      </p:sp>
      <p:pic>
        <p:nvPicPr>
          <p:cNvPr id="3076" name="Picture 4"/>
          <p:cNvPicPr>
            <a:picLocks noChangeAspect="1" noChangeArrowheads="1"/>
          </p:cNvPicPr>
          <p:nvPr/>
        </p:nvPicPr>
        <p:blipFill>
          <a:blip r:embed="rId2" cstate="print"/>
          <a:srcRect/>
          <a:stretch>
            <a:fillRect/>
          </a:stretch>
        </p:blipFill>
        <p:spPr bwMode="auto">
          <a:xfrm>
            <a:off x="3352800" y="1066800"/>
            <a:ext cx="5486400" cy="41148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76200" y="2819400"/>
            <a:ext cx="3886200" cy="340476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6477000" cy="533400"/>
          </a:xfrm>
          <a:noFill/>
          <a:ln/>
        </p:spPr>
        <p:txBody>
          <a:bodyPr/>
          <a:lstStyle/>
          <a:p>
            <a:r>
              <a:rPr lang="en-US" sz="2400" dirty="0" smtClean="0">
                <a:latin typeface="Calibri" pitchFamily="34" charset="0"/>
              </a:rPr>
              <a:t>Manual Drive Endurance</a:t>
            </a:r>
            <a:br>
              <a:rPr lang="en-US" sz="2400" dirty="0" smtClean="0">
                <a:latin typeface="Calibri" pitchFamily="34" charset="0"/>
              </a:rPr>
            </a:br>
            <a:r>
              <a:rPr lang="en-US" sz="2400" dirty="0" smtClean="0">
                <a:latin typeface="Calibri" pitchFamily="34" charset="0"/>
              </a:rPr>
              <a:t>Brake Spring Corrective Action</a:t>
            </a:r>
            <a:endParaRPr lang="en-US" sz="2400" dirty="0"/>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031</a:t>
            </a:r>
            <a:endParaRPr lang="en-US" dirty="0">
              <a:latin typeface="Calibri" pitchFamily="34" charset="0"/>
            </a:endParaRPr>
          </a:p>
        </p:txBody>
      </p:sp>
      <p:sp>
        <p:nvSpPr>
          <p:cNvPr id="13" name="Slide Number Placeholder 12"/>
          <p:cNvSpPr>
            <a:spLocks noGrp="1"/>
          </p:cNvSpPr>
          <p:nvPr>
            <p:ph type="sldNum" sz="quarter" idx="10"/>
          </p:nvPr>
        </p:nvSpPr>
        <p:spPr/>
        <p:txBody>
          <a:bodyPr/>
          <a:lstStyle/>
          <a:p>
            <a:fld id="{13BD673B-B20A-4BBB-9B0C-BEC0DE83EBA0}" type="slidenum">
              <a:rPr lang="en-US" smtClean="0"/>
              <a:pPr/>
              <a:t>16</a:t>
            </a:fld>
            <a:endParaRPr lang="en-US"/>
          </a:p>
        </p:txBody>
      </p:sp>
      <p:sp>
        <p:nvSpPr>
          <p:cNvPr id="7" name="TextBox 3"/>
          <p:cNvSpPr txBox="1">
            <a:spLocks noChangeArrowheads="1"/>
          </p:cNvSpPr>
          <p:nvPr/>
        </p:nvSpPr>
        <p:spPr bwMode="auto">
          <a:xfrm>
            <a:off x="152400" y="990600"/>
            <a:ext cx="8534400" cy="738664"/>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302 CRES spring of same design (alternate: 1075 spring more tightly controlled) </a:t>
            </a:r>
          </a:p>
          <a:p>
            <a:pPr algn="l" eaLnBrk="1" hangingPunct="1">
              <a:buFont typeface="Arial" pitchFamily="34" charset="0"/>
              <a:buChar char="•"/>
            </a:pPr>
            <a:r>
              <a:rPr lang="en-US" dirty="0" smtClean="0">
                <a:latin typeface="Calibri" pitchFamily="34" charset="0"/>
              </a:rPr>
              <a:t> LS-DYNA </a:t>
            </a:r>
            <a:r>
              <a:rPr lang="en-US" dirty="0" smtClean="0">
                <a:latin typeface="Calibri" pitchFamily="34" charset="0"/>
              </a:rPr>
              <a:t>model correctly predicts location of initial fracture at ID corner</a:t>
            </a:r>
          </a:p>
          <a:p>
            <a:pPr algn="l" eaLnBrk="1" hangingPunct="1">
              <a:buFont typeface="Arial" pitchFamily="34" charset="0"/>
              <a:buChar char="•"/>
            </a:pPr>
            <a:r>
              <a:rPr lang="en-US" dirty="0" smtClean="0">
                <a:latin typeface="Calibri" pitchFamily="34" charset="0"/>
              </a:rPr>
              <a:t> There are 2 spring cycles per door cycle: 2(4950) = 9,900 cycles (design to 8 lives = 8(9,900) = 79,200 cycles)</a:t>
            </a:r>
          </a:p>
        </p:txBody>
      </p:sp>
      <p:pic>
        <p:nvPicPr>
          <p:cNvPr id="5122" name="Picture 2"/>
          <p:cNvPicPr>
            <a:picLocks noChangeAspect="1" noChangeArrowheads="1"/>
          </p:cNvPicPr>
          <p:nvPr/>
        </p:nvPicPr>
        <p:blipFill>
          <a:blip r:embed="rId2" cstate="print"/>
          <a:srcRect/>
          <a:stretch>
            <a:fillRect/>
          </a:stretch>
        </p:blipFill>
        <p:spPr bwMode="auto">
          <a:xfrm>
            <a:off x="152400" y="2133600"/>
            <a:ext cx="4495800" cy="2643837"/>
          </a:xfrm>
          <a:prstGeom prst="rect">
            <a:avLst/>
          </a:prstGeom>
          <a:noFill/>
          <a:ln w="9525">
            <a:noFill/>
            <a:miter lim="800000"/>
            <a:headEnd/>
            <a:tailEnd/>
          </a:ln>
          <a:effectLst/>
        </p:spPr>
      </p:pic>
      <p:grpSp>
        <p:nvGrpSpPr>
          <p:cNvPr id="10" name="Group 43"/>
          <p:cNvGrpSpPr>
            <a:grpSpLocks/>
          </p:cNvGrpSpPr>
          <p:nvPr/>
        </p:nvGrpSpPr>
        <p:grpSpPr bwMode="auto">
          <a:xfrm>
            <a:off x="4953000" y="1981200"/>
            <a:ext cx="3884613" cy="2822575"/>
            <a:chOff x="240" y="528"/>
            <a:chExt cx="2447" cy="1778"/>
          </a:xfrm>
        </p:grpSpPr>
        <p:pic>
          <p:nvPicPr>
            <p:cNvPr id="11" name="Picture 40"/>
            <p:cNvPicPr>
              <a:picLocks noChangeAspect="1" noChangeArrowheads="1"/>
            </p:cNvPicPr>
            <p:nvPr/>
          </p:nvPicPr>
          <p:blipFill>
            <a:blip r:embed="rId3" cstate="print"/>
            <a:srcRect/>
            <a:stretch>
              <a:fillRect/>
            </a:stretch>
          </p:blipFill>
          <p:spPr bwMode="auto">
            <a:xfrm>
              <a:off x="240" y="528"/>
              <a:ext cx="2447" cy="1778"/>
            </a:xfrm>
            <a:prstGeom prst="rect">
              <a:avLst/>
            </a:prstGeom>
            <a:noFill/>
            <a:ln w="9525" algn="ctr">
              <a:noFill/>
              <a:miter lim="800000"/>
              <a:headEnd/>
              <a:tailEnd/>
            </a:ln>
          </p:spPr>
        </p:pic>
        <p:sp>
          <p:nvSpPr>
            <p:cNvPr id="12" name="Rectangle 3"/>
            <p:cNvSpPr>
              <a:spLocks noChangeArrowheads="1"/>
            </p:cNvSpPr>
            <p:nvPr/>
          </p:nvSpPr>
          <p:spPr bwMode="auto">
            <a:xfrm>
              <a:off x="1099" y="1796"/>
              <a:ext cx="651" cy="132"/>
            </a:xfrm>
            <a:prstGeom prst="rect">
              <a:avLst/>
            </a:prstGeom>
            <a:noFill/>
            <a:ln w="9525">
              <a:noFill/>
              <a:miter lim="800000"/>
              <a:headEnd/>
              <a:tailEnd/>
            </a:ln>
          </p:spPr>
          <p:txBody>
            <a:bodyPr/>
            <a:lstStyle/>
            <a:p>
              <a:pPr marL="609600" indent="-609600" algn="ctr">
                <a:lnSpc>
                  <a:spcPct val="80000"/>
                </a:lnSpc>
              </a:pPr>
              <a:r>
                <a:rPr lang="en-US" sz="1000">
                  <a:solidFill>
                    <a:schemeClr val="tx1"/>
                  </a:solidFill>
                </a:rPr>
                <a:t>Element 2149</a:t>
              </a:r>
            </a:p>
          </p:txBody>
        </p:sp>
        <p:sp>
          <p:nvSpPr>
            <p:cNvPr id="14" name="Rectangle 3"/>
            <p:cNvSpPr>
              <a:spLocks noChangeArrowheads="1"/>
            </p:cNvSpPr>
            <p:nvPr/>
          </p:nvSpPr>
          <p:spPr bwMode="auto">
            <a:xfrm>
              <a:off x="432" y="1796"/>
              <a:ext cx="672" cy="132"/>
            </a:xfrm>
            <a:prstGeom prst="rect">
              <a:avLst/>
            </a:prstGeom>
            <a:noFill/>
            <a:ln w="9525">
              <a:noFill/>
              <a:miter lim="800000"/>
              <a:headEnd/>
              <a:tailEnd/>
            </a:ln>
          </p:spPr>
          <p:txBody>
            <a:bodyPr/>
            <a:lstStyle/>
            <a:p>
              <a:pPr marL="609600" indent="-609600" algn="ctr">
                <a:lnSpc>
                  <a:spcPct val="80000"/>
                </a:lnSpc>
              </a:pPr>
              <a:r>
                <a:rPr lang="en-US" sz="1000">
                  <a:solidFill>
                    <a:schemeClr val="tx1"/>
                  </a:solidFill>
                </a:rPr>
                <a:t>Element 2122</a:t>
              </a:r>
            </a:p>
            <a:p>
              <a:pPr marL="609600" indent="-609600" algn="ctr">
                <a:lnSpc>
                  <a:spcPct val="80000"/>
                </a:lnSpc>
              </a:pPr>
              <a:r>
                <a:rPr lang="en-US" sz="1000">
                  <a:solidFill>
                    <a:schemeClr val="tx1"/>
                  </a:solidFill>
                </a:rPr>
                <a:t>(at corner)</a:t>
              </a:r>
            </a:p>
          </p:txBody>
        </p:sp>
        <p:sp>
          <p:nvSpPr>
            <p:cNvPr id="15" name="Line 17"/>
            <p:cNvSpPr>
              <a:spLocks noChangeShapeType="1"/>
            </p:cNvSpPr>
            <p:nvPr/>
          </p:nvSpPr>
          <p:spPr bwMode="auto">
            <a:xfrm flipH="1" flipV="1">
              <a:off x="1228" y="1682"/>
              <a:ext cx="94" cy="135"/>
            </a:xfrm>
            <a:prstGeom prst="line">
              <a:avLst/>
            </a:prstGeom>
            <a:noFill/>
            <a:ln w="9525">
              <a:solidFill>
                <a:schemeClr val="tx1"/>
              </a:solidFill>
              <a:round/>
              <a:headEnd/>
              <a:tailEnd type="stealth" w="med" len="lg"/>
            </a:ln>
          </p:spPr>
          <p:txBody>
            <a:bodyPr lIns="0">
              <a:spAutoFit/>
            </a:bodyPr>
            <a:lstStyle/>
            <a:p>
              <a:endParaRPr lang="en-US"/>
            </a:p>
          </p:txBody>
        </p:sp>
        <p:sp>
          <p:nvSpPr>
            <p:cNvPr id="16" name="Line 17"/>
            <p:cNvSpPr>
              <a:spLocks noChangeShapeType="1"/>
            </p:cNvSpPr>
            <p:nvPr/>
          </p:nvSpPr>
          <p:spPr bwMode="auto">
            <a:xfrm flipV="1">
              <a:off x="765" y="1680"/>
              <a:ext cx="48" cy="149"/>
            </a:xfrm>
            <a:prstGeom prst="line">
              <a:avLst/>
            </a:prstGeom>
            <a:noFill/>
            <a:ln w="9525">
              <a:solidFill>
                <a:schemeClr val="tx1"/>
              </a:solidFill>
              <a:round/>
              <a:headEnd/>
              <a:tailEnd type="stealth" w="med" len="lg"/>
            </a:ln>
          </p:spPr>
          <p:txBody>
            <a:bodyPr lIns="0">
              <a:spAutoFit/>
            </a:bodyPr>
            <a:lstStyle/>
            <a:p>
              <a:endParaRPr lang="en-US"/>
            </a:p>
          </p:txBody>
        </p:sp>
        <p:sp>
          <p:nvSpPr>
            <p:cNvPr id="17" name="Rectangle 3"/>
            <p:cNvSpPr>
              <a:spLocks noChangeArrowheads="1"/>
            </p:cNvSpPr>
            <p:nvPr/>
          </p:nvSpPr>
          <p:spPr bwMode="auto">
            <a:xfrm>
              <a:off x="931" y="912"/>
              <a:ext cx="651" cy="132"/>
            </a:xfrm>
            <a:prstGeom prst="rect">
              <a:avLst/>
            </a:prstGeom>
            <a:noFill/>
            <a:ln w="9525">
              <a:noFill/>
              <a:miter lim="800000"/>
              <a:headEnd/>
              <a:tailEnd/>
            </a:ln>
          </p:spPr>
          <p:txBody>
            <a:bodyPr/>
            <a:lstStyle/>
            <a:p>
              <a:pPr marL="609600" indent="-609600" algn="ctr">
                <a:lnSpc>
                  <a:spcPct val="80000"/>
                </a:lnSpc>
              </a:pPr>
              <a:r>
                <a:rPr lang="en-US" sz="1000">
                  <a:solidFill>
                    <a:schemeClr val="tx1"/>
                  </a:solidFill>
                </a:rPr>
                <a:t>t = 1 s</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838200" y="304800"/>
            <a:ext cx="7543800" cy="533400"/>
          </a:xfrm>
          <a:noFill/>
          <a:ln/>
        </p:spPr>
        <p:txBody>
          <a:bodyPr/>
          <a:lstStyle/>
          <a:p>
            <a:r>
              <a:rPr lang="en-US" sz="2400" dirty="0" smtClean="0"/>
              <a:t>Test Failures Resulting in Configuration Changes</a:t>
            </a:r>
            <a:endParaRPr lang="en-US" sz="2400" dirty="0"/>
          </a:p>
        </p:txBody>
      </p:sp>
      <p:pic>
        <p:nvPicPr>
          <p:cNvPr id="7" name="Picture 4"/>
          <p:cNvPicPr>
            <a:picLocks noChangeAspect="1" noChangeArrowheads="1"/>
          </p:cNvPicPr>
          <p:nvPr/>
        </p:nvPicPr>
        <p:blipFill>
          <a:blip r:embed="rId2" cstate="print"/>
          <a:srcRect/>
          <a:stretch>
            <a:fillRect/>
          </a:stretch>
        </p:blipFill>
        <p:spPr bwMode="auto">
          <a:xfrm>
            <a:off x="1371600" y="1828800"/>
            <a:ext cx="6469063" cy="3908425"/>
          </a:xfrm>
          <a:prstGeom prst="rect">
            <a:avLst/>
          </a:prstGeom>
          <a:noFill/>
          <a:ln w="9525">
            <a:noFill/>
            <a:miter lim="800000"/>
            <a:headEnd/>
            <a:tailEnd/>
          </a:ln>
          <a:effectLst/>
        </p:spPr>
      </p:pic>
      <p:sp>
        <p:nvSpPr>
          <p:cNvPr id="8" name="TextBox 3"/>
          <p:cNvSpPr txBox="1">
            <a:spLocks noChangeArrowheads="1"/>
          </p:cNvSpPr>
          <p:nvPr/>
        </p:nvSpPr>
        <p:spPr bwMode="auto">
          <a:xfrm>
            <a:off x="228600" y="990600"/>
            <a:ext cx="8534400" cy="646331"/>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Overview of significant failures which resulted in design changes in some of the major components shown below</a:t>
            </a:r>
            <a:endParaRPr lang="en-US" dirty="0">
              <a:latin typeface="Calibri" pitchFamily="34" charset="0"/>
            </a:endParaRPr>
          </a:p>
        </p:txBody>
      </p:sp>
      <p:sp>
        <p:nvSpPr>
          <p:cNvPr id="5" name="Slide Number Placeholder 4"/>
          <p:cNvSpPr>
            <a:spLocks noGrp="1"/>
          </p:cNvSpPr>
          <p:nvPr>
            <p:ph type="sldNum" sz="quarter" idx="10"/>
          </p:nvPr>
        </p:nvSpPr>
        <p:spPr/>
        <p:txBody>
          <a:bodyPr/>
          <a:lstStyle/>
          <a:p>
            <a:fld id="{13BD673B-B20A-4BBB-9B0C-BEC0DE83EBA0}" type="slidenum">
              <a:rPr lang="en-US" smtClean="0"/>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TextBox 3"/>
          <p:cNvSpPr txBox="1">
            <a:spLocks noChangeArrowheads="1"/>
          </p:cNvSpPr>
          <p:nvPr/>
        </p:nvSpPr>
        <p:spPr bwMode="auto">
          <a:xfrm>
            <a:off x="152400" y="152400"/>
            <a:ext cx="8534400" cy="707886"/>
          </a:xfrm>
          <a:prstGeom prst="rect">
            <a:avLst/>
          </a:prstGeom>
          <a:noFill/>
          <a:ln w="9525">
            <a:noFill/>
            <a:miter lim="800000"/>
            <a:headEnd/>
            <a:tailEnd/>
          </a:ln>
        </p:spPr>
        <p:txBody>
          <a:bodyPr wrap="square">
            <a:spAutoFit/>
          </a:bodyPr>
          <a:lstStyle/>
          <a:p>
            <a:pPr eaLnBrk="1" hangingPunct="1"/>
            <a:r>
              <a:rPr lang="en-US" sz="2000" b="1" dirty="0" smtClean="0">
                <a:latin typeface="Calibri" pitchFamily="34" charset="0"/>
              </a:rPr>
              <a:t>Summary of</a:t>
            </a:r>
          </a:p>
          <a:p>
            <a:pPr eaLnBrk="1" hangingPunct="1"/>
            <a:r>
              <a:rPr lang="en-US" sz="2000" b="1" dirty="0" smtClean="0">
                <a:latin typeface="Calibri" pitchFamily="34" charset="0"/>
              </a:rPr>
              <a:t>Configuration Chronology by Failure Analysis Report (FAR) and dash number</a:t>
            </a:r>
            <a:endParaRPr lang="en-US" sz="1600" dirty="0">
              <a:latin typeface="Calibri" pitchFamily="34" charset="0"/>
            </a:endParaRPr>
          </a:p>
        </p:txBody>
      </p:sp>
      <p:sp>
        <p:nvSpPr>
          <p:cNvPr id="7" name="TextBox 3"/>
          <p:cNvSpPr txBox="1">
            <a:spLocks noChangeArrowheads="1"/>
          </p:cNvSpPr>
          <p:nvPr/>
        </p:nvSpPr>
        <p:spPr bwMode="auto">
          <a:xfrm>
            <a:off x="228600" y="914400"/>
            <a:ext cx="8763000" cy="5693866"/>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FAR 001, Brake Impulse Test – Failure of Brake Cap Screws &amp; mounting bolts (Upgrade to 454805-1003 Rev C)</a:t>
            </a:r>
          </a:p>
          <a:p>
            <a:pPr lvl="1" algn="l" eaLnBrk="1" hangingPunct="1">
              <a:buFont typeface="Arial" pitchFamily="34" charset="0"/>
              <a:buChar char="•"/>
            </a:pPr>
            <a:r>
              <a:rPr lang="en-US" dirty="0" smtClean="0">
                <a:latin typeface="Calibri" pitchFamily="34" charset="0"/>
              </a:rPr>
              <a:t> Upgrade Brake End Cap Bolts and Brake Mounting Bolts</a:t>
            </a:r>
          </a:p>
          <a:p>
            <a:pPr algn="l" eaLnBrk="1" hangingPunct="1">
              <a:buFont typeface="Arial" pitchFamily="34" charset="0"/>
              <a:buChar char="•"/>
            </a:pPr>
            <a:r>
              <a:rPr lang="en-US" dirty="0">
                <a:latin typeface="Calibri" pitchFamily="34" charset="0"/>
              </a:rPr>
              <a:t> </a:t>
            </a:r>
            <a:r>
              <a:rPr lang="en-US" dirty="0" smtClean="0">
                <a:latin typeface="Calibri" pitchFamily="34" charset="0"/>
              </a:rPr>
              <a:t>FAR 002, 004 Load Profile Checkout – No-back Ring Fracture (-1005 Rev D &amp; E)</a:t>
            </a:r>
          </a:p>
          <a:p>
            <a:pPr lvl="1" algn="l" eaLnBrk="1" hangingPunct="1">
              <a:buFont typeface="Arial" pitchFamily="34" charset="0"/>
              <a:buChar char="•"/>
            </a:pPr>
            <a:r>
              <a:rPr lang="en-US" dirty="0" smtClean="0">
                <a:latin typeface="Calibri" pitchFamily="34" charset="0"/>
              </a:rPr>
              <a:t> Increase No-back Ring thickness and change from 440C CRES material to 300M</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Replace No-back </a:t>
            </a:r>
            <a:r>
              <a:rPr lang="en-US" dirty="0" err="1" smtClean="0">
                <a:latin typeface="Calibri" pitchFamily="34" charset="0"/>
              </a:rPr>
              <a:t>elastomer</a:t>
            </a:r>
            <a:r>
              <a:rPr lang="en-US" dirty="0" smtClean="0">
                <a:latin typeface="Calibri" pitchFamily="34" charset="0"/>
              </a:rPr>
              <a:t> spring between rollers to a U-shaped sheet metal spring to reduce drag</a:t>
            </a:r>
          </a:p>
          <a:p>
            <a:pPr algn="l" eaLnBrk="1" hangingPunct="1">
              <a:buFont typeface="Arial" pitchFamily="34" charset="0"/>
              <a:buChar char="•"/>
            </a:pPr>
            <a:r>
              <a:rPr lang="en-US" dirty="0" smtClean="0">
                <a:latin typeface="Calibri" pitchFamily="34" charset="0"/>
              </a:rPr>
              <a:t> FAR 014, Vibration Testing – Brake and Stop Module Failures (-1007 Rev F)</a:t>
            </a:r>
          </a:p>
          <a:p>
            <a:pPr lvl="1" algn="l" eaLnBrk="1" hangingPunct="1">
              <a:buFont typeface="Arial" pitchFamily="34" charset="0"/>
              <a:buChar char="•"/>
            </a:pPr>
            <a:r>
              <a:rPr lang="en-US" dirty="0" smtClean="0">
                <a:latin typeface="Calibri" pitchFamily="34" charset="0"/>
              </a:rPr>
              <a:t> Upgrade Brake Assy to 454894-1005 configuration with a new Cylinder Assy, End Disk, bolts and Slide</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Stop Module changes to use larger Anti-rotation Rods  and End Cap bolts</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Replace many socket head cap screws with high strength 12-point bolts</a:t>
            </a:r>
          </a:p>
          <a:p>
            <a:pPr lvl="1" algn="l" eaLnBrk="1" hangingPunct="1">
              <a:buFont typeface="Arial" pitchFamily="34" charset="0"/>
              <a:buChar char="•"/>
            </a:pPr>
            <a:r>
              <a:rPr lang="en-US" dirty="0" smtClean="0">
                <a:latin typeface="Calibri" pitchFamily="34" charset="0"/>
              </a:rPr>
              <a:t> Add Thermal Spacer</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Add external drain for hydraulic motors</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Add Stop Module Bushing to prevent gears from coming out of mesh due to Stop Screw deflection</a:t>
            </a:r>
          </a:p>
          <a:p>
            <a:pPr algn="l" eaLnBrk="1" hangingPunct="1">
              <a:buFont typeface="Arial" pitchFamily="34" charset="0"/>
              <a:buChar char="•"/>
            </a:pPr>
            <a:r>
              <a:rPr lang="en-US" dirty="0">
                <a:latin typeface="Calibri" pitchFamily="34" charset="0"/>
              </a:rPr>
              <a:t> </a:t>
            </a:r>
            <a:r>
              <a:rPr lang="en-US" dirty="0" smtClean="0">
                <a:latin typeface="Calibri" pitchFamily="34" charset="0"/>
              </a:rPr>
              <a:t>FAR 016, Motor Operated Endurance – Brake, Stop Module and No-back Spring failures (-1007 Rev G)</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Revised No-back to use shorter rollers, ½ length springs and Spring Keepers to prevent spring damage</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Increase grease to 1.5 pounds to allow gears pick up grease from bottom of gearbox and </a:t>
            </a:r>
            <a:r>
              <a:rPr lang="en-US" dirty="0" err="1" smtClean="0">
                <a:latin typeface="Calibri" pitchFamily="34" charset="0"/>
              </a:rPr>
              <a:t>recirculate</a:t>
            </a:r>
            <a:r>
              <a:rPr lang="en-US" dirty="0" smtClean="0">
                <a:latin typeface="Calibri" pitchFamily="34" charset="0"/>
              </a:rPr>
              <a:t> it</a:t>
            </a:r>
          </a:p>
          <a:p>
            <a:pPr algn="l" eaLnBrk="1" hangingPunct="1">
              <a:buFont typeface="Arial" pitchFamily="34" charset="0"/>
              <a:buChar char="•"/>
            </a:pPr>
            <a:r>
              <a:rPr lang="en-US" dirty="0">
                <a:latin typeface="Calibri" pitchFamily="34" charset="0"/>
              </a:rPr>
              <a:t> </a:t>
            </a:r>
            <a:r>
              <a:rPr lang="en-US" dirty="0" smtClean="0">
                <a:latin typeface="Calibri" pitchFamily="34" charset="0"/>
              </a:rPr>
              <a:t>FAR 025, Motor Operated Endurance – Brake and Stop Module failures (-1007 Rev H)</a:t>
            </a:r>
          </a:p>
          <a:p>
            <a:pPr lvl="1" algn="l" eaLnBrk="1" hangingPunct="1">
              <a:buFont typeface="Arial" pitchFamily="34" charset="0"/>
              <a:buChar char="•"/>
            </a:pPr>
            <a:r>
              <a:rPr lang="en-US" dirty="0" smtClean="0">
                <a:latin typeface="Calibri" pitchFamily="34" charset="0"/>
              </a:rPr>
              <a:t> Upgrade Brake Assy to -1007 configuration with four Brake Disk Tabs to replace slotted disks and three posts</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Improve strength of Stop Screw</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Upgrade Stop Module Thrust Bearings with an increased capacity design</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Replace </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Add coil spring in Stop Module to provide thrust bearing preload to ensure rolling instead of slipping rollers</a:t>
            </a:r>
          </a:p>
          <a:p>
            <a:pPr algn="l" eaLnBrk="1" hangingPunct="1">
              <a:buFont typeface="Arial" pitchFamily="34" charset="0"/>
              <a:buChar char="•"/>
            </a:pPr>
            <a:r>
              <a:rPr lang="en-US" dirty="0">
                <a:latin typeface="Calibri" pitchFamily="34" charset="0"/>
              </a:rPr>
              <a:t> </a:t>
            </a:r>
            <a:r>
              <a:rPr lang="en-US" dirty="0" smtClean="0">
                <a:latin typeface="Calibri" pitchFamily="34" charset="0"/>
              </a:rPr>
              <a:t>FAR 026, Motor Operated Endurance – Excessive Brake due to Stop Module Spring (-1007 Rev J)</a:t>
            </a:r>
          </a:p>
          <a:p>
            <a:pPr lvl="1" algn="l" eaLnBrk="1" hangingPunct="1">
              <a:buFont typeface="Arial" pitchFamily="34" charset="0"/>
              <a:buChar char="•"/>
            </a:pPr>
            <a:r>
              <a:rPr lang="en-US" dirty="0">
                <a:latin typeface="Calibri" pitchFamily="34" charset="0"/>
              </a:rPr>
              <a:t> </a:t>
            </a:r>
            <a:r>
              <a:rPr lang="en-US" dirty="0" smtClean="0">
                <a:latin typeface="Calibri" pitchFamily="34" charset="0"/>
              </a:rPr>
              <a:t>Remove coil spring due to excessive brake drag and heat</a:t>
            </a:r>
          </a:p>
          <a:p>
            <a:pPr algn="l" eaLnBrk="1" hangingPunct="1">
              <a:buFont typeface="Arial" pitchFamily="34" charset="0"/>
              <a:buChar char="•"/>
            </a:pPr>
            <a:r>
              <a:rPr lang="en-US" dirty="0" smtClean="0">
                <a:latin typeface="Calibri" pitchFamily="34" charset="0"/>
              </a:rPr>
              <a:t> FAR 030, Motor Operated Endurance – No-back slipping  after 3.2 lives (454800QSI015 → 454899-3 Spring Keeper) </a:t>
            </a:r>
          </a:p>
          <a:p>
            <a:pPr algn="l" eaLnBrk="1" hangingPunct="1">
              <a:buFont typeface="Arial" pitchFamily="34" charset="0"/>
              <a:buChar char="•"/>
            </a:pPr>
            <a:r>
              <a:rPr lang="en-US" dirty="0" smtClean="0">
                <a:latin typeface="Calibri" pitchFamily="34" charset="0"/>
              </a:rPr>
              <a:t> FAR 031, Manual Drive Endurance – Skydrol contamination &amp; fractured Brake Springs</a:t>
            </a:r>
          </a:p>
        </p:txBody>
      </p:sp>
      <p:sp>
        <p:nvSpPr>
          <p:cNvPr id="4" name="Slide Number Placeholder 3"/>
          <p:cNvSpPr>
            <a:spLocks noGrp="1"/>
          </p:cNvSpPr>
          <p:nvPr>
            <p:ph type="sldNum" sz="quarter" idx="10"/>
          </p:nvPr>
        </p:nvSpPr>
        <p:spPr/>
        <p:txBody>
          <a:bodyPr/>
          <a:lstStyle/>
          <a:p>
            <a:fld id="{13BD673B-B20A-4BBB-9B0C-BEC0DE83EBA0}" type="slidenum">
              <a:rPr lang="en-US" smtClean="0"/>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81000" y="228600"/>
            <a:ext cx="4953000" cy="914400"/>
          </a:xfrm>
          <a:noFill/>
          <a:ln/>
        </p:spPr>
        <p:txBody>
          <a:bodyPr/>
          <a:lstStyle/>
          <a:p>
            <a:r>
              <a:rPr lang="en-US" sz="2400" dirty="0" smtClean="0">
                <a:latin typeface="Calibri" pitchFamily="34" charset="0"/>
              </a:rPr>
              <a:t>Pressure Impulse Testing</a:t>
            </a:r>
            <a:br>
              <a:rPr lang="en-US" sz="2400" dirty="0" smtClean="0">
                <a:latin typeface="Calibri" pitchFamily="34" charset="0"/>
              </a:rPr>
            </a:br>
            <a:r>
              <a:rPr lang="en-US" sz="2400" dirty="0" smtClean="0">
                <a:latin typeface="Calibri" pitchFamily="34" charset="0"/>
              </a:rPr>
              <a:t>  Brake Cap mounting bolts</a:t>
            </a:r>
            <a:endParaRPr lang="en-US" sz="2400" dirty="0"/>
          </a:p>
        </p:txBody>
      </p:sp>
      <p:pic>
        <p:nvPicPr>
          <p:cNvPr id="33794" name="Picture 2"/>
          <p:cNvPicPr>
            <a:picLocks noChangeAspect="1" noChangeArrowheads="1"/>
          </p:cNvPicPr>
          <p:nvPr/>
        </p:nvPicPr>
        <p:blipFill>
          <a:blip r:embed="rId2" cstate="print"/>
          <a:srcRect/>
          <a:stretch>
            <a:fillRect/>
          </a:stretch>
        </p:blipFill>
        <p:spPr bwMode="auto">
          <a:xfrm>
            <a:off x="4572000" y="1447800"/>
            <a:ext cx="4137185" cy="4495800"/>
          </a:xfrm>
          <a:prstGeom prst="rect">
            <a:avLst/>
          </a:prstGeom>
          <a:noFill/>
          <a:ln w="9525">
            <a:noFill/>
            <a:miter lim="800000"/>
            <a:headEnd/>
            <a:tailEnd/>
          </a:ln>
          <a:effectLst/>
        </p:spPr>
      </p:pic>
      <p:pic>
        <p:nvPicPr>
          <p:cNvPr id="33795" name="Picture 3"/>
          <p:cNvPicPr>
            <a:picLocks noChangeAspect="1" noChangeArrowheads="1"/>
          </p:cNvPicPr>
          <p:nvPr/>
        </p:nvPicPr>
        <p:blipFill>
          <a:blip r:embed="rId3" cstate="print"/>
          <a:srcRect/>
          <a:stretch>
            <a:fillRect/>
          </a:stretch>
        </p:blipFill>
        <p:spPr bwMode="auto">
          <a:xfrm>
            <a:off x="0" y="2438400"/>
            <a:ext cx="4419600" cy="4084836"/>
          </a:xfrm>
          <a:prstGeom prst="rect">
            <a:avLst/>
          </a:prstGeom>
          <a:noFill/>
          <a:ln w="9525">
            <a:noFill/>
            <a:miter lim="800000"/>
            <a:headEnd/>
            <a:tailEnd/>
          </a:ln>
          <a:effectLst/>
        </p:spPr>
      </p:pic>
      <p:sp>
        <p:nvSpPr>
          <p:cNvPr id="7" name="TextBox 3"/>
          <p:cNvSpPr txBox="1">
            <a:spLocks noChangeArrowheads="1"/>
          </p:cNvSpPr>
          <p:nvPr/>
        </p:nvSpPr>
        <p:spPr bwMode="auto">
          <a:xfrm>
            <a:off x="228600" y="1371600"/>
            <a:ext cx="3886200" cy="646331"/>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NAS1153 Flat Head Screws failed due to bending stresses under the head</a:t>
            </a:r>
            <a:endParaRPr lang="en-US" dirty="0">
              <a:latin typeface="Calibri" pitchFamily="34" charset="0"/>
            </a:endParaRPr>
          </a:p>
        </p:txBody>
      </p:sp>
      <p:sp>
        <p:nvSpPr>
          <p:cNvPr id="8" name="TextBox 3"/>
          <p:cNvSpPr txBox="1">
            <a:spLocks noChangeArrowheads="1"/>
          </p:cNvSpPr>
          <p:nvPr/>
        </p:nvSpPr>
        <p:spPr bwMode="auto">
          <a:xfrm>
            <a:off x="4953000" y="914400"/>
            <a:ext cx="3886200" cy="1138773"/>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High Strength MS21250 Bolts with large fillets under the head resolved Brake Cap and Mounting Bolt Failures</a:t>
            </a:r>
          </a:p>
          <a:p>
            <a:pPr algn="l" eaLnBrk="1" hangingPunct="1"/>
            <a:endParaRPr lang="en-US" dirty="0">
              <a:latin typeface="Calibri" pitchFamily="34" charset="0"/>
            </a:endParaRPr>
          </a:p>
        </p:txBody>
      </p:sp>
      <p:sp>
        <p:nvSpPr>
          <p:cNvPr id="9" name="TextBox 3"/>
          <p:cNvSpPr txBox="1">
            <a:spLocks noChangeArrowheads="1"/>
          </p:cNvSpPr>
          <p:nvPr/>
        </p:nvSpPr>
        <p:spPr bwMode="auto">
          <a:xfrm>
            <a:off x="79248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001</a:t>
            </a:r>
            <a:endParaRPr lang="en-US" dirty="0">
              <a:latin typeface="Calibri" pitchFamily="34" charset="0"/>
            </a:endParaRPr>
          </a:p>
        </p:txBody>
      </p:sp>
      <p:sp>
        <p:nvSpPr>
          <p:cNvPr id="10" name="Slide Number Placeholder 9"/>
          <p:cNvSpPr>
            <a:spLocks noGrp="1"/>
          </p:cNvSpPr>
          <p:nvPr>
            <p:ph type="sldNum" sz="quarter" idx="10"/>
          </p:nvPr>
        </p:nvSpPr>
        <p:spPr/>
        <p:txBody>
          <a:bodyPr/>
          <a:lstStyle/>
          <a:p>
            <a:fld id="{13BD673B-B20A-4BBB-9B0C-BEC0DE83EBA0}"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p:cNvPicPr>
            <a:picLocks noChangeAspect="1" noChangeArrowheads="1"/>
          </p:cNvPicPr>
          <p:nvPr/>
        </p:nvPicPr>
        <p:blipFill>
          <a:blip r:embed="rId2" cstate="print"/>
          <a:srcRect/>
          <a:stretch>
            <a:fillRect/>
          </a:stretch>
        </p:blipFill>
        <p:spPr bwMode="auto">
          <a:xfrm>
            <a:off x="4405312" y="1828800"/>
            <a:ext cx="4738688" cy="4173255"/>
          </a:xfrm>
          <a:prstGeom prst="rect">
            <a:avLst/>
          </a:prstGeom>
          <a:noFill/>
          <a:ln w="9525">
            <a:noFill/>
            <a:miter lim="800000"/>
            <a:headEnd/>
            <a:tailEnd/>
          </a:ln>
          <a:effectLst/>
        </p:spPr>
      </p:pic>
      <p:sp>
        <p:nvSpPr>
          <p:cNvPr id="6" name="Rectangle 2"/>
          <p:cNvSpPr>
            <a:spLocks noGrp="1" noChangeArrowheads="1"/>
          </p:cNvSpPr>
          <p:nvPr>
            <p:ph type="title"/>
          </p:nvPr>
        </p:nvSpPr>
        <p:spPr>
          <a:xfrm>
            <a:off x="381000" y="228600"/>
            <a:ext cx="4953000" cy="914400"/>
          </a:xfrm>
          <a:noFill/>
          <a:ln/>
        </p:spPr>
        <p:txBody>
          <a:bodyPr/>
          <a:lstStyle/>
          <a:p>
            <a:r>
              <a:rPr lang="en-US" sz="2400" dirty="0" smtClean="0">
                <a:latin typeface="Calibri" pitchFamily="34" charset="0"/>
              </a:rPr>
              <a:t>Operation Under Load</a:t>
            </a:r>
            <a:br>
              <a:rPr lang="en-US" sz="2400" dirty="0" smtClean="0">
                <a:latin typeface="Calibri" pitchFamily="34" charset="0"/>
              </a:rPr>
            </a:br>
            <a:r>
              <a:rPr lang="en-US" sz="2400" dirty="0" smtClean="0">
                <a:latin typeface="Calibri" pitchFamily="34" charset="0"/>
              </a:rPr>
              <a:t>  No-back Ring</a:t>
            </a:r>
            <a:endParaRPr lang="en-US" sz="2400" dirty="0"/>
          </a:p>
        </p:txBody>
      </p:sp>
      <p:sp>
        <p:nvSpPr>
          <p:cNvPr id="7" name="TextBox 3"/>
          <p:cNvSpPr txBox="1">
            <a:spLocks noChangeArrowheads="1"/>
          </p:cNvSpPr>
          <p:nvPr/>
        </p:nvSpPr>
        <p:spPr bwMode="auto">
          <a:xfrm>
            <a:off x="228600" y="2286000"/>
            <a:ext cx="3886200" cy="1200329"/>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440C CRES Ring fractured due to poor fracture toughness under hydraulic motor startup conditions at thin section (2% elongation)</a:t>
            </a:r>
            <a:endParaRPr lang="en-US" dirty="0">
              <a:latin typeface="Calibri" pitchFamily="34" charset="0"/>
            </a:endParaRPr>
          </a:p>
        </p:txBody>
      </p:sp>
      <p:sp>
        <p:nvSpPr>
          <p:cNvPr id="9" name="TextBox 3"/>
          <p:cNvSpPr txBox="1">
            <a:spLocks noChangeArrowheads="1"/>
          </p:cNvSpPr>
          <p:nvPr/>
        </p:nvSpPr>
        <p:spPr bwMode="auto">
          <a:xfrm>
            <a:off x="7315200" y="152400"/>
            <a:ext cx="16002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002 &amp; 004</a:t>
            </a:r>
            <a:endParaRPr lang="en-US" dirty="0">
              <a:latin typeface="Calibri" pitchFamily="34" charset="0"/>
            </a:endParaRPr>
          </a:p>
        </p:txBody>
      </p:sp>
      <p:pic>
        <p:nvPicPr>
          <p:cNvPr id="34818" name="Picture 2" descr="No-back Ring 454842-1"/>
          <p:cNvPicPr>
            <a:picLocks noChangeAspect="1" noChangeArrowheads="1"/>
          </p:cNvPicPr>
          <p:nvPr/>
        </p:nvPicPr>
        <p:blipFill>
          <a:blip r:embed="rId3" cstate="print"/>
          <a:srcRect/>
          <a:stretch>
            <a:fillRect/>
          </a:stretch>
        </p:blipFill>
        <p:spPr bwMode="auto">
          <a:xfrm>
            <a:off x="0" y="3886200"/>
            <a:ext cx="4495800" cy="2440758"/>
          </a:xfrm>
          <a:prstGeom prst="rect">
            <a:avLst/>
          </a:prstGeom>
          <a:noFill/>
          <a:ln w="9525">
            <a:noFill/>
            <a:miter lim="800000"/>
            <a:headEnd/>
            <a:tailEnd/>
          </a:ln>
        </p:spPr>
      </p:pic>
      <p:sp>
        <p:nvSpPr>
          <p:cNvPr id="10" name="TextBox 3"/>
          <p:cNvSpPr txBox="1">
            <a:spLocks noChangeArrowheads="1"/>
          </p:cNvSpPr>
          <p:nvPr/>
        </p:nvSpPr>
        <p:spPr bwMode="auto">
          <a:xfrm>
            <a:off x="4876800" y="609600"/>
            <a:ext cx="3886200" cy="1169551"/>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Revised design with reduced ID to gain 50% increase in wall thickness and change to material to 300M for increased strength and ductility (8% elongation).  Development test showed new design to be several times stronger than required</a:t>
            </a:r>
            <a:endParaRPr lang="en-US" dirty="0">
              <a:latin typeface="Calibri" pitchFamily="34" charset="0"/>
            </a:endParaRPr>
          </a:p>
        </p:txBody>
      </p:sp>
      <p:sp>
        <p:nvSpPr>
          <p:cNvPr id="8" name="Slide Number Placeholder 7"/>
          <p:cNvSpPr>
            <a:spLocks noGrp="1"/>
          </p:cNvSpPr>
          <p:nvPr>
            <p:ph type="sldNum" sz="quarter" idx="10"/>
          </p:nvPr>
        </p:nvSpPr>
        <p:spPr/>
        <p:txBody>
          <a:bodyPr/>
          <a:lstStyle/>
          <a:p>
            <a:fld id="{13BD673B-B20A-4BBB-9B0C-BEC0DE83EBA0}"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4419600" cy="990600"/>
          </a:xfrm>
          <a:noFill/>
          <a:ln/>
        </p:spPr>
        <p:txBody>
          <a:bodyPr/>
          <a:lstStyle/>
          <a:p>
            <a:r>
              <a:rPr lang="en-US" sz="2400" dirty="0" smtClean="0">
                <a:latin typeface="Calibri" pitchFamily="34" charset="0"/>
              </a:rPr>
              <a:t>Vibration Testing</a:t>
            </a:r>
            <a:br>
              <a:rPr lang="en-US" sz="2400" dirty="0" smtClean="0">
                <a:latin typeface="Calibri" pitchFamily="34" charset="0"/>
              </a:rPr>
            </a:br>
            <a:r>
              <a:rPr lang="en-US" sz="2400" dirty="0" smtClean="0">
                <a:latin typeface="Calibri" pitchFamily="34" charset="0"/>
              </a:rPr>
              <a:t>  Brakes Assembly Upgrade</a:t>
            </a:r>
            <a:endParaRPr lang="en-US" sz="2400" dirty="0"/>
          </a:p>
        </p:txBody>
      </p:sp>
      <p:sp>
        <p:nvSpPr>
          <p:cNvPr id="7" name="TextBox 3"/>
          <p:cNvSpPr txBox="1">
            <a:spLocks noChangeArrowheads="1"/>
          </p:cNvSpPr>
          <p:nvPr/>
        </p:nvSpPr>
        <p:spPr bwMode="auto">
          <a:xfrm>
            <a:off x="228600" y="1371600"/>
            <a:ext cx="38862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Bolts and posts failed due to motor stall loads and startup transient impact loads on posts</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014</a:t>
            </a:r>
            <a:endParaRPr lang="en-US" dirty="0">
              <a:latin typeface="Calibri" pitchFamily="34" charset="0"/>
            </a:endParaRPr>
          </a:p>
        </p:txBody>
      </p:sp>
      <p:sp>
        <p:nvSpPr>
          <p:cNvPr id="10" name="TextBox 3"/>
          <p:cNvSpPr txBox="1">
            <a:spLocks noChangeArrowheads="1"/>
          </p:cNvSpPr>
          <p:nvPr/>
        </p:nvSpPr>
        <p:spPr bwMode="auto">
          <a:xfrm>
            <a:off x="4876800" y="1066800"/>
            <a:ext cx="38862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New Cylinder  and high strength 3/8” bolts replace 3/16” bolts and stand-offs</a:t>
            </a:r>
            <a:endParaRPr lang="en-US" dirty="0">
              <a:latin typeface="Calibri" pitchFamily="34" charset="0"/>
            </a:endParaRPr>
          </a:p>
        </p:txBody>
      </p:sp>
      <p:pic>
        <p:nvPicPr>
          <p:cNvPr id="35842" name="Picture 2"/>
          <p:cNvPicPr>
            <a:picLocks noChangeAspect="1" noChangeArrowheads="1"/>
          </p:cNvPicPr>
          <p:nvPr/>
        </p:nvPicPr>
        <p:blipFill>
          <a:blip r:embed="rId2" cstate="print"/>
          <a:srcRect/>
          <a:stretch>
            <a:fillRect/>
          </a:stretch>
        </p:blipFill>
        <p:spPr bwMode="auto">
          <a:xfrm>
            <a:off x="4876800" y="1806182"/>
            <a:ext cx="4267200" cy="4289817"/>
          </a:xfrm>
          <a:prstGeom prst="rect">
            <a:avLst/>
          </a:prstGeom>
          <a:noFill/>
          <a:ln w="9525">
            <a:noFill/>
            <a:miter lim="800000"/>
            <a:headEnd/>
            <a:tailEnd/>
          </a:ln>
          <a:effectLst/>
        </p:spPr>
      </p:pic>
      <p:pic>
        <p:nvPicPr>
          <p:cNvPr id="35843" name="Picture 3"/>
          <p:cNvPicPr>
            <a:picLocks noChangeAspect="1" noChangeArrowheads="1"/>
          </p:cNvPicPr>
          <p:nvPr/>
        </p:nvPicPr>
        <p:blipFill>
          <a:blip r:embed="rId3" cstate="print"/>
          <a:srcRect/>
          <a:stretch>
            <a:fillRect/>
          </a:stretch>
        </p:blipFill>
        <p:spPr bwMode="auto">
          <a:xfrm>
            <a:off x="0" y="1905000"/>
            <a:ext cx="4419600" cy="4594949"/>
          </a:xfrm>
          <a:prstGeom prst="rect">
            <a:avLst/>
          </a:prstGeom>
          <a:noFill/>
          <a:ln w="9525">
            <a:noFill/>
            <a:miter lim="800000"/>
            <a:headEnd/>
            <a:tailEnd/>
          </a:ln>
          <a:effectLst/>
        </p:spPr>
      </p:pic>
      <p:sp>
        <p:nvSpPr>
          <p:cNvPr id="8" name="Slide Number Placeholder 7"/>
          <p:cNvSpPr>
            <a:spLocks noGrp="1"/>
          </p:cNvSpPr>
          <p:nvPr>
            <p:ph type="sldNum" sz="quarter" idx="10"/>
          </p:nvPr>
        </p:nvSpPr>
        <p:spPr/>
        <p:txBody>
          <a:bodyPr/>
          <a:lstStyle/>
          <a:p>
            <a:fld id="{13BD673B-B20A-4BBB-9B0C-BEC0DE83EBA0}"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2" cstate="print"/>
          <a:srcRect/>
          <a:stretch>
            <a:fillRect/>
          </a:stretch>
        </p:blipFill>
        <p:spPr bwMode="auto">
          <a:xfrm>
            <a:off x="533400" y="4267200"/>
            <a:ext cx="6858000" cy="2272352"/>
          </a:xfrm>
          <a:prstGeom prst="rect">
            <a:avLst/>
          </a:prstGeom>
          <a:noFill/>
          <a:ln w="9525">
            <a:noFill/>
            <a:miter lim="800000"/>
            <a:headEnd/>
            <a:tailEnd/>
          </a:ln>
          <a:effectLst/>
        </p:spPr>
      </p:pic>
      <p:pic>
        <p:nvPicPr>
          <p:cNvPr id="36866" name="Picture 2"/>
          <p:cNvPicPr>
            <a:picLocks noChangeAspect="1" noChangeArrowheads="1"/>
          </p:cNvPicPr>
          <p:nvPr/>
        </p:nvPicPr>
        <p:blipFill>
          <a:blip r:embed="rId3" cstate="print"/>
          <a:srcRect/>
          <a:stretch>
            <a:fillRect/>
          </a:stretch>
        </p:blipFill>
        <p:spPr bwMode="auto">
          <a:xfrm>
            <a:off x="914400" y="1371600"/>
            <a:ext cx="7086600" cy="2340033"/>
          </a:xfrm>
          <a:prstGeom prst="rect">
            <a:avLst/>
          </a:prstGeom>
          <a:noFill/>
          <a:ln w="9525">
            <a:noFill/>
            <a:miter lim="800000"/>
            <a:headEnd/>
            <a:tailEnd/>
          </a:ln>
          <a:effectLst/>
        </p:spPr>
      </p:pic>
      <p:sp>
        <p:nvSpPr>
          <p:cNvPr id="6" name="Rectangle 2"/>
          <p:cNvSpPr>
            <a:spLocks noGrp="1" noChangeArrowheads="1"/>
          </p:cNvSpPr>
          <p:nvPr>
            <p:ph type="title"/>
          </p:nvPr>
        </p:nvSpPr>
        <p:spPr>
          <a:xfrm>
            <a:off x="304800" y="76200"/>
            <a:ext cx="4419600" cy="914400"/>
          </a:xfrm>
          <a:noFill/>
          <a:ln/>
        </p:spPr>
        <p:txBody>
          <a:bodyPr/>
          <a:lstStyle/>
          <a:p>
            <a:r>
              <a:rPr lang="en-US" sz="2400" dirty="0" smtClean="0">
                <a:latin typeface="Calibri" pitchFamily="34" charset="0"/>
              </a:rPr>
              <a:t>Vibration Testing</a:t>
            </a:r>
            <a:br>
              <a:rPr lang="en-US" sz="2400" dirty="0" smtClean="0">
                <a:latin typeface="Calibri" pitchFamily="34" charset="0"/>
              </a:rPr>
            </a:br>
            <a:r>
              <a:rPr lang="en-US" sz="2400" dirty="0" smtClean="0">
                <a:latin typeface="Calibri" pitchFamily="34" charset="0"/>
              </a:rPr>
              <a:t>  Stop Module Upgrade</a:t>
            </a:r>
            <a:endParaRPr lang="en-US" sz="2400" dirty="0"/>
          </a:p>
        </p:txBody>
      </p:sp>
      <p:sp>
        <p:nvSpPr>
          <p:cNvPr id="7" name="TextBox 3"/>
          <p:cNvSpPr txBox="1">
            <a:spLocks noChangeArrowheads="1"/>
          </p:cNvSpPr>
          <p:nvPr/>
        </p:nvSpPr>
        <p:spPr bwMode="auto">
          <a:xfrm>
            <a:off x="0" y="1524000"/>
            <a:ext cx="32766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End Cap Screws loosened or broke due to rod twisting</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014</a:t>
            </a:r>
            <a:endParaRPr lang="en-US" dirty="0">
              <a:latin typeface="Calibri" pitchFamily="34" charset="0"/>
            </a:endParaRPr>
          </a:p>
        </p:txBody>
      </p:sp>
      <p:sp>
        <p:nvSpPr>
          <p:cNvPr id="10" name="TextBox 3"/>
          <p:cNvSpPr txBox="1">
            <a:spLocks noChangeArrowheads="1"/>
          </p:cNvSpPr>
          <p:nvPr/>
        </p:nvSpPr>
        <p:spPr bwMode="auto">
          <a:xfrm>
            <a:off x="152400" y="3886200"/>
            <a:ext cx="3886200" cy="738664"/>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Rod diameter increased, End Cap revised for increased compliance to reduce bolt bending stress in larger stronger bolts</a:t>
            </a:r>
            <a:endParaRPr lang="en-US" dirty="0">
              <a:latin typeface="Calibri" pitchFamily="34" charset="0"/>
            </a:endParaRPr>
          </a:p>
        </p:txBody>
      </p:sp>
      <p:sp>
        <p:nvSpPr>
          <p:cNvPr id="11" name="TextBox 3"/>
          <p:cNvSpPr txBox="1">
            <a:spLocks noChangeArrowheads="1"/>
          </p:cNvSpPr>
          <p:nvPr/>
        </p:nvSpPr>
        <p:spPr bwMode="auto">
          <a:xfrm>
            <a:off x="5105400" y="3962400"/>
            <a:ext cx="3657600" cy="738664"/>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Added Thermal Spacer to allow for thermal contraction of Aluminum Housings</a:t>
            </a:r>
          </a:p>
          <a:p>
            <a:pPr algn="l" eaLnBrk="1" hangingPunct="1">
              <a:buFont typeface="Arial" pitchFamily="34" charset="0"/>
              <a:buChar char="•"/>
            </a:pPr>
            <a:r>
              <a:rPr lang="en-US" dirty="0" smtClean="0">
                <a:latin typeface="Calibri" pitchFamily="34" charset="0"/>
              </a:rPr>
              <a:t> Larger Thrust Bearing </a:t>
            </a:r>
          </a:p>
        </p:txBody>
      </p:sp>
      <p:sp>
        <p:nvSpPr>
          <p:cNvPr id="12" name="Slide Number Placeholder 11"/>
          <p:cNvSpPr>
            <a:spLocks noGrp="1"/>
          </p:cNvSpPr>
          <p:nvPr>
            <p:ph type="sldNum" sz="quarter" idx="10"/>
          </p:nvPr>
        </p:nvSpPr>
        <p:spPr/>
        <p:txBody>
          <a:bodyPr/>
          <a:lstStyle/>
          <a:p>
            <a:fld id="{13BD673B-B20A-4BBB-9B0C-BEC0DE83EBA0}"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4419600" cy="914400"/>
          </a:xfrm>
          <a:noFill/>
          <a:ln/>
        </p:spPr>
        <p:txBody>
          <a:bodyPr/>
          <a:lstStyle/>
          <a:p>
            <a:r>
              <a:rPr lang="en-US" sz="2400" dirty="0" smtClean="0">
                <a:latin typeface="Calibri" pitchFamily="34" charset="0"/>
              </a:rPr>
              <a:t>Vibration Testing</a:t>
            </a:r>
            <a:br>
              <a:rPr lang="en-US" sz="2400" dirty="0" smtClean="0">
                <a:latin typeface="Calibri" pitchFamily="34" charset="0"/>
              </a:rPr>
            </a:br>
            <a:r>
              <a:rPr lang="en-US" sz="2400" dirty="0" smtClean="0">
                <a:latin typeface="Calibri" pitchFamily="34" charset="0"/>
              </a:rPr>
              <a:t> Added External Motor Drain</a:t>
            </a:r>
            <a:endParaRPr lang="en-US" sz="2400" dirty="0"/>
          </a:p>
        </p:txBody>
      </p:sp>
      <p:sp>
        <p:nvSpPr>
          <p:cNvPr id="7" name="TextBox 3"/>
          <p:cNvSpPr txBox="1">
            <a:spLocks noChangeArrowheads="1"/>
          </p:cNvSpPr>
          <p:nvPr/>
        </p:nvSpPr>
        <p:spPr bwMode="auto">
          <a:xfrm>
            <a:off x="152400" y="838200"/>
            <a:ext cx="8686800" cy="954107"/>
          </a:xfrm>
          <a:prstGeom prst="rect">
            <a:avLst/>
          </a:prstGeom>
          <a:noFill/>
          <a:ln w="9525">
            <a:noFill/>
            <a:miter lim="800000"/>
            <a:headEnd/>
            <a:tailEnd/>
          </a:ln>
        </p:spPr>
        <p:txBody>
          <a:bodyPr wrap="square">
            <a:spAutoFit/>
          </a:bodyPr>
          <a:lstStyle/>
          <a:p>
            <a:pPr algn="l" eaLnBrk="1" hangingPunct="1">
              <a:buFont typeface="Arial" pitchFamily="34" charset="0"/>
              <a:buChar char="•"/>
            </a:pPr>
            <a:r>
              <a:rPr lang="en-US" dirty="0" smtClean="0">
                <a:latin typeface="Calibri" pitchFamily="34" charset="0"/>
              </a:rPr>
              <a:t> High speed dynamic motor seal is designed to leak a small amount of hydraulic fluid (Skydrol) to maintain adequate lubrication (metal seal with surfaces lapped to a mirror finish).  </a:t>
            </a:r>
          </a:p>
          <a:p>
            <a:pPr algn="l" eaLnBrk="1" hangingPunct="1">
              <a:buFont typeface="Arial" pitchFamily="34" charset="0"/>
              <a:buChar char="•"/>
            </a:pPr>
            <a:r>
              <a:rPr lang="en-US" dirty="0" smtClean="0">
                <a:latin typeface="Calibri" pitchFamily="34" charset="0"/>
              </a:rPr>
              <a:t> Before the external drain was added, Skydrol was intended to drain at the bottom of the gearbox, instead the gears pick up the fluid and spay it with enough velocity to remove the grease.</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014</a:t>
            </a:r>
            <a:endParaRPr lang="en-US" dirty="0">
              <a:latin typeface="Calibri"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152400" y="1828800"/>
            <a:ext cx="7083729" cy="4648200"/>
          </a:xfrm>
          <a:prstGeom prst="rect">
            <a:avLst/>
          </a:prstGeom>
          <a:noFill/>
          <a:ln w="9525">
            <a:noFill/>
            <a:miter lim="800000"/>
            <a:headEnd/>
            <a:tailEnd/>
          </a:ln>
          <a:effectLst/>
        </p:spPr>
      </p:pic>
      <p:sp>
        <p:nvSpPr>
          <p:cNvPr id="12" name="TextBox 3"/>
          <p:cNvSpPr txBox="1">
            <a:spLocks noChangeArrowheads="1"/>
          </p:cNvSpPr>
          <p:nvPr/>
        </p:nvSpPr>
        <p:spPr bwMode="auto">
          <a:xfrm>
            <a:off x="4038600" y="5943600"/>
            <a:ext cx="29718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Drain Block collects motor and brake leakage to an external drain bottle</a:t>
            </a:r>
            <a:endParaRPr lang="en-US" dirty="0">
              <a:latin typeface="Calibri" pitchFamily="34" charset="0"/>
            </a:endParaRPr>
          </a:p>
        </p:txBody>
      </p:sp>
      <p:sp>
        <p:nvSpPr>
          <p:cNvPr id="8" name="Slide Number Placeholder 7"/>
          <p:cNvSpPr>
            <a:spLocks noGrp="1"/>
          </p:cNvSpPr>
          <p:nvPr>
            <p:ph type="sldNum" sz="quarter" idx="10"/>
          </p:nvPr>
        </p:nvSpPr>
        <p:spPr/>
        <p:txBody>
          <a:bodyPr/>
          <a:lstStyle/>
          <a:p>
            <a:fld id="{13BD673B-B20A-4BBB-9B0C-BEC0DE83EBA0}"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04800" y="76200"/>
            <a:ext cx="4419600" cy="914400"/>
          </a:xfrm>
          <a:noFill/>
          <a:ln/>
        </p:spPr>
        <p:txBody>
          <a:bodyPr/>
          <a:lstStyle/>
          <a:p>
            <a:r>
              <a:rPr lang="en-US" sz="2400" dirty="0" smtClean="0">
                <a:latin typeface="Calibri" pitchFamily="34" charset="0"/>
              </a:rPr>
              <a:t>Motor Operated Endurance</a:t>
            </a:r>
            <a:br>
              <a:rPr lang="en-US" sz="2400" dirty="0" smtClean="0">
                <a:latin typeface="Calibri" pitchFamily="34" charset="0"/>
              </a:rPr>
            </a:br>
            <a:r>
              <a:rPr lang="en-US" sz="2400" dirty="0" smtClean="0">
                <a:latin typeface="Calibri" pitchFamily="34" charset="0"/>
              </a:rPr>
              <a:t>No-back Modification</a:t>
            </a:r>
            <a:endParaRPr lang="en-US" sz="2400" dirty="0"/>
          </a:p>
        </p:txBody>
      </p:sp>
      <p:sp>
        <p:nvSpPr>
          <p:cNvPr id="7" name="TextBox 3"/>
          <p:cNvSpPr txBox="1">
            <a:spLocks noChangeArrowheads="1"/>
          </p:cNvSpPr>
          <p:nvPr/>
        </p:nvSpPr>
        <p:spPr bwMode="auto">
          <a:xfrm>
            <a:off x="228600" y="914400"/>
            <a:ext cx="32766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Full length springs were damaged due to roller skewing</a:t>
            </a:r>
            <a:endParaRPr lang="en-US" dirty="0">
              <a:latin typeface="Calibri" pitchFamily="34" charset="0"/>
            </a:endParaRPr>
          </a:p>
        </p:txBody>
      </p:sp>
      <p:sp>
        <p:nvSpPr>
          <p:cNvPr id="9" name="TextBox 3"/>
          <p:cNvSpPr txBox="1">
            <a:spLocks noChangeArrowheads="1"/>
          </p:cNvSpPr>
          <p:nvPr/>
        </p:nvSpPr>
        <p:spPr bwMode="auto">
          <a:xfrm>
            <a:off x="7848600" y="152400"/>
            <a:ext cx="990600" cy="369332"/>
          </a:xfrm>
          <a:prstGeom prst="rect">
            <a:avLst/>
          </a:prstGeom>
          <a:noFill/>
          <a:ln w="9525">
            <a:noFill/>
            <a:miter lim="800000"/>
            <a:headEnd/>
            <a:tailEnd/>
          </a:ln>
        </p:spPr>
        <p:txBody>
          <a:bodyPr wrap="square">
            <a:spAutoFit/>
          </a:bodyPr>
          <a:lstStyle/>
          <a:p>
            <a:pPr algn="l" eaLnBrk="1" hangingPunct="1"/>
            <a:r>
              <a:rPr lang="en-US" sz="1800" b="1" dirty="0" smtClean="0">
                <a:latin typeface="Calibri" pitchFamily="34" charset="0"/>
              </a:rPr>
              <a:t>FAR 016</a:t>
            </a:r>
            <a:endParaRPr lang="en-US" dirty="0">
              <a:latin typeface="Calibri" pitchFamily="34" charset="0"/>
            </a:endParaRPr>
          </a:p>
        </p:txBody>
      </p:sp>
      <p:sp>
        <p:nvSpPr>
          <p:cNvPr id="11" name="TextBox 3"/>
          <p:cNvSpPr txBox="1">
            <a:spLocks noChangeArrowheads="1"/>
          </p:cNvSpPr>
          <p:nvPr/>
        </p:nvSpPr>
        <p:spPr bwMode="auto">
          <a:xfrm>
            <a:off x="4648200" y="914400"/>
            <a:ext cx="4419600" cy="1169551"/>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 Added Spring Keeper:</a:t>
            </a:r>
          </a:p>
          <a:p>
            <a:pPr algn="l" eaLnBrk="1" hangingPunct="1">
              <a:buFont typeface="Arial" pitchFamily="34" charset="0"/>
              <a:buChar char="•"/>
            </a:pPr>
            <a:r>
              <a:rPr lang="en-US" dirty="0" smtClean="0">
                <a:latin typeface="Calibri" pitchFamily="34" charset="0"/>
              </a:rPr>
              <a:t> prevents damage at ends to due to roller skewing</a:t>
            </a:r>
          </a:p>
          <a:p>
            <a:pPr algn="l" eaLnBrk="1" hangingPunct="1">
              <a:buFont typeface="Arial" pitchFamily="34" charset="0"/>
              <a:buChar char="•"/>
            </a:pPr>
            <a:r>
              <a:rPr lang="en-US" dirty="0" smtClean="0">
                <a:latin typeface="Calibri" pitchFamily="34" charset="0"/>
              </a:rPr>
              <a:t> limits travel of rollers to protect springs from excessive deflection</a:t>
            </a:r>
          </a:p>
          <a:p>
            <a:pPr algn="l" eaLnBrk="1" hangingPunct="1">
              <a:buFont typeface="Arial" pitchFamily="34" charset="0"/>
              <a:buChar char="•"/>
            </a:pPr>
            <a:r>
              <a:rPr lang="en-US" dirty="0" smtClean="0">
                <a:latin typeface="Calibri" pitchFamily="34" charset="0"/>
              </a:rPr>
              <a:t> keeps springs centered along roller</a:t>
            </a:r>
          </a:p>
        </p:txBody>
      </p:sp>
      <p:pic>
        <p:nvPicPr>
          <p:cNvPr id="2050" name="Picture 2"/>
          <p:cNvPicPr>
            <a:picLocks noChangeAspect="1" noChangeArrowheads="1"/>
          </p:cNvPicPr>
          <p:nvPr/>
        </p:nvPicPr>
        <p:blipFill>
          <a:blip r:embed="rId2" cstate="print"/>
          <a:srcRect/>
          <a:stretch>
            <a:fillRect/>
          </a:stretch>
        </p:blipFill>
        <p:spPr bwMode="auto">
          <a:xfrm>
            <a:off x="4800600" y="2209800"/>
            <a:ext cx="4038600" cy="3619005"/>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76200" y="3581400"/>
            <a:ext cx="2443162" cy="2619070"/>
          </a:xfrm>
          <a:prstGeom prst="rect">
            <a:avLst/>
          </a:prstGeom>
          <a:noFill/>
          <a:ln w="9525">
            <a:noFill/>
            <a:miter lim="800000"/>
            <a:headEnd/>
            <a:tailEnd/>
          </a:ln>
          <a:effectLst/>
        </p:spPr>
      </p:pic>
      <p:pic>
        <p:nvPicPr>
          <p:cNvPr id="2053" name="Picture 5"/>
          <p:cNvPicPr>
            <a:picLocks noChangeAspect="1" noChangeArrowheads="1"/>
          </p:cNvPicPr>
          <p:nvPr/>
        </p:nvPicPr>
        <p:blipFill>
          <a:blip r:embed="rId4" cstate="print"/>
          <a:srcRect/>
          <a:stretch>
            <a:fillRect/>
          </a:stretch>
        </p:blipFill>
        <p:spPr bwMode="auto">
          <a:xfrm>
            <a:off x="914400" y="1524000"/>
            <a:ext cx="2527952" cy="1985963"/>
          </a:xfrm>
          <a:prstGeom prst="rect">
            <a:avLst/>
          </a:prstGeom>
          <a:noFill/>
          <a:ln w="9525">
            <a:noFill/>
            <a:miter lim="800000"/>
            <a:headEnd/>
            <a:tailEnd/>
          </a:ln>
          <a:effectLst/>
        </p:spPr>
      </p:pic>
      <p:pic>
        <p:nvPicPr>
          <p:cNvPr id="2054" name="Picture 6"/>
          <p:cNvPicPr>
            <a:picLocks noChangeAspect="1" noChangeArrowheads="1"/>
          </p:cNvPicPr>
          <p:nvPr/>
        </p:nvPicPr>
        <p:blipFill>
          <a:blip r:embed="rId5" cstate="print"/>
          <a:srcRect/>
          <a:stretch>
            <a:fillRect/>
          </a:stretch>
        </p:blipFill>
        <p:spPr bwMode="auto">
          <a:xfrm>
            <a:off x="2590800" y="3657600"/>
            <a:ext cx="2120432" cy="2362200"/>
          </a:xfrm>
          <a:prstGeom prst="rect">
            <a:avLst/>
          </a:prstGeom>
          <a:noFill/>
          <a:ln w="9525">
            <a:noFill/>
            <a:miter lim="800000"/>
            <a:headEnd/>
            <a:tailEnd/>
          </a:ln>
        </p:spPr>
      </p:pic>
      <p:sp>
        <p:nvSpPr>
          <p:cNvPr id="14" name="TextBox 3"/>
          <p:cNvSpPr txBox="1">
            <a:spLocks noChangeArrowheads="1"/>
          </p:cNvSpPr>
          <p:nvPr/>
        </p:nvSpPr>
        <p:spPr bwMode="auto">
          <a:xfrm>
            <a:off x="5029200" y="5943600"/>
            <a:ext cx="2743200" cy="523220"/>
          </a:xfrm>
          <a:prstGeom prst="rect">
            <a:avLst/>
          </a:prstGeom>
          <a:noFill/>
          <a:ln w="9525">
            <a:noFill/>
            <a:miter lim="800000"/>
            <a:headEnd/>
            <a:tailEnd/>
          </a:ln>
        </p:spPr>
        <p:txBody>
          <a:bodyPr wrap="square">
            <a:spAutoFit/>
          </a:bodyPr>
          <a:lstStyle/>
          <a:p>
            <a:pPr algn="l" eaLnBrk="1" hangingPunct="1"/>
            <a:r>
              <a:rPr lang="en-US" dirty="0" smtClean="0">
                <a:latin typeface="Calibri" pitchFamily="34" charset="0"/>
              </a:rPr>
              <a:t>Springs were nested (not shown) to increase spring force</a:t>
            </a:r>
            <a:endParaRPr lang="en-US" dirty="0">
              <a:latin typeface="Calibri" pitchFamily="34" charset="0"/>
            </a:endParaRPr>
          </a:p>
        </p:txBody>
      </p:sp>
      <p:sp>
        <p:nvSpPr>
          <p:cNvPr id="12" name="Slide Number Placeholder 11"/>
          <p:cNvSpPr>
            <a:spLocks noGrp="1"/>
          </p:cNvSpPr>
          <p:nvPr>
            <p:ph type="sldNum" sz="quarter" idx="10"/>
          </p:nvPr>
        </p:nvSpPr>
        <p:spPr/>
        <p:txBody>
          <a:bodyPr/>
          <a:lstStyle/>
          <a:p>
            <a:fld id="{13BD673B-B20A-4BBB-9B0C-BEC0DE83EBA0}" type="slidenum">
              <a:rPr lang="en-US" smtClean="0"/>
              <a:pPr/>
              <a:t>9</a:t>
            </a:fld>
            <a:endParaRPr lang="en-US"/>
          </a:p>
        </p:txBody>
      </p:sp>
    </p:spTree>
  </p:cSld>
  <p:clrMapOvr>
    <a:masterClrMapping/>
  </p:clrMapOvr>
</p:sld>
</file>

<file path=ppt/theme/theme1.xml><?xml version="1.0" encoding="utf-8"?>
<a:theme xmlns:a="http://schemas.openxmlformats.org/drawingml/2006/main" name="2007 Customer presentation-Commercial-With Disclosure">
  <a:themeElements>
    <a:clrScheme name="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fontScheme name="2007 Customer presentation-Commercial-With Disclosur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2007 Customer presentation-Commercial-With Disclosure 1">
        <a:dk1>
          <a:srgbClr val="000000"/>
        </a:dk1>
        <a:lt1>
          <a:srgbClr val="FFFFFF"/>
        </a:lt1>
        <a:dk2>
          <a:srgbClr val="070C3C"/>
        </a:dk2>
        <a:lt2>
          <a:srgbClr val="999999"/>
        </a:lt2>
        <a:accent1>
          <a:srgbClr val="8C7B70"/>
        </a:accent1>
        <a:accent2>
          <a:srgbClr val="00A3F0"/>
        </a:accent2>
        <a:accent3>
          <a:srgbClr val="FFFFFF"/>
        </a:accent3>
        <a:accent4>
          <a:srgbClr val="000000"/>
        </a:accent4>
        <a:accent5>
          <a:srgbClr val="C5BFBB"/>
        </a:accent5>
        <a:accent6>
          <a:srgbClr val="0093D9"/>
        </a:accent6>
        <a:hlink>
          <a:srgbClr val="FF660F"/>
        </a:hlink>
        <a:folHlink>
          <a:srgbClr val="00707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2008 Commercial Customer Presentation Template</Template>
  <TotalTime>4476</TotalTime>
  <Words>1321</Words>
  <Application>Microsoft Office PowerPoint</Application>
  <PresentationFormat>On-screen Show (4:3)</PresentationFormat>
  <Paragraphs>123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2007 Customer presentation-Commercial-With Disclosure</vt:lpstr>
      <vt:lpstr>MMA WBDDS HPDU  Qualification Testing</vt:lpstr>
      <vt:lpstr>Test Failures Resulting in Configuration Changes</vt:lpstr>
      <vt:lpstr>Slide 3</vt:lpstr>
      <vt:lpstr>Pressure Impulse Testing   Brake Cap mounting bolts</vt:lpstr>
      <vt:lpstr>Operation Under Load   No-back Ring</vt:lpstr>
      <vt:lpstr>Vibration Testing   Brakes Assembly Upgrade</vt:lpstr>
      <vt:lpstr>Vibration Testing   Stop Module Upgrade</vt:lpstr>
      <vt:lpstr>Vibration Testing  Added External Motor Drain</vt:lpstr>
      <vt:lpstr>Motor Operated Endurance No-back Modification</vt:lpstr>
      <vt:lpstr>Motor Operated Endurance Additional Brake Upgrade</vt:lpstr>
      <vt:lpstr>Motor Operated Endurance Additional Stop Module Upgrade</vt:lpstr>
      <vt:lpstr>Motor Operated Endurance - No-back Slipping</vt:lpstr>
      <vt:lpstr>Manual Drive Endurance Skydrol Contamination &amp; Fractured Springs</vt:lpstr>
      <vt:lpstr>Manual Drive Endurance Skydrol Contamination</vt:lpstr>
      <vt:lpstr>Manual Drive Endurance Fractured Brake Springs</vt:lpstr>
      <vt:lpstr>Manual Drive Endurance Brake Spring Corrective Action</vt:lpstr>
    </vt:vector>
  </TitlesOfParts>
  <Company>Parker Hannifin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Failure Scenarios MMA HPDU</dc:title>
  <dc:creator>Eric Polcuch</dc:creator>
  <cp:lastModifiedBy>David Edwards</cp:lastModifiedBy>
  <cp:revision>142</cp:revision>
  <dcterms:created xsi:type="dcterms:W3CDTF">2009-08-13T17:46:47Z</dcterms:created>
  <dcterms:modified xsi:type="dcterms:W3CDTF">2010-05-04T04:39:46Z</dcterms:modified>
</cp:coreProperties>
</file>