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</p:sldMasterIdLst>
  <p:notesMasterIdLst>
    <p:notesMasterId r:id="rId30"/>
  </p:notesMasterIdLst>
  <p:handoutMasterIdLst>
    <p:handoutMasterId r:id="rId31"/>
  </p:handoutMasterIdLst>
  <p:sldIdLst>
    <p:sldId id="489" r:id="rId2"/>
    <p:sldId id="491" r:id="rId3"/>
    <p:sldId id="495" r:id="rId4"/>
    <p:sldId id="532" r:id="rId5"/>
    <p:sldId id="533" r:id="rId6"/>
    <p:sldId id="530" r:id="rId7"/>
    <p:sldId id="537" r:id="rId8"/>
    <p:sldId id="548" r:id="rId9"/>
    <p:sldId id="549" r:id="rId10"/>
    <p:sldId id="544" r:id="rId11"/>
    <p:sldId id="546" r:id="rId12"/>
    <p:sldId id="562" r:id="rId13"/>
    <p:sldId id="556" r:id="rId14"/>
    <p:sldId id="558" r:id="rId15"/>
    <p:sldId id="563" r:id="rId16"/>
    <p:sldId id="519" r:id="rId17"/>
    <p:sldId id="526" r:id="rId18"/>
    <p:sldId id="528" r:id="rId19"/>
    <p:sldId id="527" r:id="rId20"/>
    <p:sldId id="520" r:id="rId21"/>
    <p:sldId id="566" r:id="rId22"/>
    <p:sldId id="571" r:id="rId23"/>
    <p:sldId id="568" r:id="rId24"/>
    <p:sldId id="570" r:id="rId25"/>
    <p:sldId id="574" r:id="rId26"/>
    <p:sldId id="575" r:id="rId27"/>
    <p:sldId id="576" r:id="rId28"/>
    <p:sldId id="492" r:id="rId29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B62E"/>
    <a:srgbClr val="FF6600"/>
    <a:srgbClr val="FF9933"/>
    <a:srgbClr val="546290"/>
    <a:srgbClr val="66CCFF"/>
    <a:srgbClr val="66FFCC"/>
    <a:srgbClr val="B7FF17"/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493" autoAdjust="0"/>
    <p:restoredTop sz="94683" autoAdjust="0"/>
  </p:normalViewPr>
  <p:slideViewPr>
    <p:cSldViewPr snapToGrid="0">
      <p:cViewPr varScale="1">
        <p:scale>
          <a:sx n="130" d="100"/>
          <a:sy n="130" d="100"/>
        </p:scale>
        <p:origin x="-3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4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09" tIns="48754" rIns="97509" bIns="48754" numCol="1" anchor="t" anchorCtr="0" compatLnSpc="1">
            <a:prstTxWarp prst="textNoShape">
              <a:avLst/>
            </a:prstTxWarp>
          </a:bodyPr>
          <a:lstStyle>
            <a:lvl1pPr defTabSz="974313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6" y="4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09" tIns="48754" rIns="97509" bIns="48754" numCol="1" anchor="t" anchorCtr="0" compatLnSpc="1">
            <a:prstTxWarp prst="textNoShape">
              <a:avLst/>
            </a:prstTxWarp>
          </a:bodyPr>
          <a:lstStyle>
            <a:lvl1pPr algn="r" defTabSz="974313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121779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09" tIns="48754" rIns="97509" bIns="48754" numCol="1" anchor="b" anchorCtr="0" compatLnSpc="1">
            <a:prstTxWarp prst="textNoShape">
              <a:avLst/>
            </a:prstTxWarp>
          </a:bodyPr>
          <a:lstStyle>
            <a:lvl1pPr defTabSz="974313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6" y="9121779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09" tIns="48754" rIns="97509" bIns="48754" numCol="1" anchor="b" anchorCtr="0" compatLnSpc="1">
            <a:prstTxWarp prst="textNoShape">
              <a:avLst/>
            </a:prstTxWarp>
          </a:bodyPr>
          <a:lstStyle>
            <a:lvl1pPr algn="r" defTabSz="974313" eaLnBrk="0" hangingPunct="0">
              <a:defRPr sz="1200">
                <a:latin typeface="Times" pitchFamily="18" charset="0"/>
              </a:defRPr>
            </a:lvl1pPr>
          </a:lstStyle>
          <a:p>
            <a:fld id="{8D540BCD-6564-4AA1-AC17-1C7A6CC08625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4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09" tIns="48754" rIns="97509" bIns="48754" numCol="1" anchor="t" anchorCtr="0" compatLnSpc="1">
            <a:prstTxWarp prst="textNoShape">
              <a:avLst/>
            </a:prstTxWarp>
          </a:bodyPr>
          <a:lstStyle>
            <a:lvl1pPr defTabSz="974313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6" y="4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09" tIns="48754" rIns="97509" bIns="48754" numCol="1" anchor="t" anchorCtr="0" compatLnSpc="1">
            <a:prstTxWarp prst="textNoShape">
              <a:avLst/>
            </a:prstTxWarp>
          </a:bodyPr>
          <a:lstStyle>
            <a:lvl1pPr algn="r" defTabSz="974313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41" y="4560892"/>
            <a:ext cx="53689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09" tIns="48754" rIns="97509" bIns="487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121779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09" tIns="48754" rIns="97509" bIns="48754" numCol="1" anchor="b" anchorCtr="0" compatLnSpc="1">
            <a:prstTxWarp prst="textNoShape">
              <a:avLst/>
            </a:prstTxWarp>
          </a:bodyPr>
          <a:lstStyle>
            <a:lvl1pPr defTabSz="974313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6" y="9121779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09" tIns="48754" rIns="97509" bIns="48754" numCol="1" anchor="b" anchorCtr="0" compatLnSpc="1">
            <a:prstTxWarp prst="textNoShape">
              <a:avLst/>
            </a:prstTxWarp>
          </a:bodyPr>
          <a:lstStyle>
            <a:lvl1pPr algn="r" defTabSz="974313" eaLnBrk="0" hangingPunct="0">
              <a:defRPr sz="1200">
                <a:latin typeface="Times" pitchFamily="18" charset="0"/>
              </a:defRPr>
            </a:lvl1pPr>
          </a:lstStyle>
          <a:p>
            <a:fld id="{3ABE6894-F304-4D30-B188-EC04EF2F9DDB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2B58A6-D2DB-4CC4-9720-D6A00D4F779F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60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26BE23-F3E4-4EC1-ADC3-837B28A5DFA2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26BE23-F3E4-4EC1-ADC3-837B28A5DFA2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A42726-F6C3-47C9-A633-1A5AAD19411D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26BE23-F3E4-4EC1-ADC3-837B28A5DFA2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3476AF-8811-48D0-A4CD-08558424532F}" type="slidenum">
              <a:rPr lang="en-US" smtClean="0"/>
              <a:pPr/>
              <a:t>15</a:t>
            </a:fld>
            <a:endParaRPr lang="en-US" dirty="0" smtClean="0"/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6" y="4560891"/>
            <a:ext cx="5365750" cy="4319587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30288" y="3975100"/>
            <a:ext cx="7104062" cy="1057275"/>
          </a:xfrm>
          <a:effectLst>
            <a:outerShdw dist="35921" dir="2700000" algn="ctr" rotWithShape="0">
              <a:srgbClr val="EAEAEA"/>
            </a:outerShdw>
          </a:effectLst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44613" y="5138738"/>
            <a:ext cx="6400800" cy="715962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969696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0" y="6783388"/>
            <a:ext cx="9144000" cy="88900"/>
          </a:xfrm>
          <a:prstGeom prst="rect">
            <a:avLst/>
          </a:prstGeom>
          <a:gradFill rotWithShape="0">
            <a:gsLst>
              <a:gs pos="0">
                <a:srgbClr val="507894">
                  <a:gamma/>
                  <a:tint val="10196"/>
                  <a:invGamma/>
                </a:srgbClr>
              </a:gs>
              <a:gs pos="100000">
                <a:srgbClr val="507894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47132" name="Picture 28" descr="STRAP-Title-july2006-revb"/>
          <p:cNvPicPr>
            <a:picLocks noChangeAspect="1" noChangeArrowheads="1"/>
          </p:cNvPicPr>
          <p:nvPr userDrawn="1"/>
        </p:nvPicPr>
        <p:blipFill>
          <a:blip r:embed="rId2" cstate="print"/>
          <a:srcRect r="21732"/>
          <a:stretch>
            <a:fillRect/>
          </a:stretch>
        </p:blipFill>
        <p:spPr bwMode="auto">
          <a:xfrm>
            <a:off x="1588" y="1936750"/>
            <a:ext cx="9142412" cy="1662113"/>
          </a:xfrm>
          <a:prstGeom prst="rect">
            <a:avLst/>
          </a:prstGeom>
          <a:noFill/>
        </p:spPr>
      </p:pic>
      <p:pic>
        <p:nvPicPr>
          <p:cNvPr id="47134" name="Picture 30" descr="CWCES Logo trans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638" y="239713"/>
            <a:ext cx="3565525" cy="151606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4EF1CA-374A-4112-A0D8-31C9D0487F2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9113" y="619125"/>
            <a:ext cx="2001837" cy="5514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3600" y="619125"/>
            <a:ext cx="5853113" cy="5514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FAC0621-3E2A-4165-A6D9-A39E4E24852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1625" y="16891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1625" y="63341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68625" y="63341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97625" y="63341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876651-EBA0-42EA-B387-89B772A0A8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9CB755-D4F9-4FD6-9DDE-847651635CE7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901CD1-21C4-4272-88E5-29DE864DB4A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5188" y="1311275"/>
            <a:ext cx="3925887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3475" y="1311275"/>
            <a:ext cx="3927475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1B23E03-90BA-40A5-88A0-9F6D80E8DC7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541738-CA2B-4DB8-8EAB-798DC515CE5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228526-1675-4712-A8EB-47CCCEAA760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A27FA0-A88D-49FC-998A-4A5A9B4935C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A75CD9-9441-4E86-9E84-12749FE5722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1128D29-EC03-4462-88BF-E8F17F9096C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27" name="Picture 47" descr="STRAP-Content-july2006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3175" y="0"/>
            <a:ext cx="9147175" cy="1035050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865188" y="1311275"/>
            <a:ext cx="8005762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608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70550" y="6645275"/>
            <a:ext cx="28956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 Narrow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6108" name="AutoShape 28"/>
          <p:cNvSpPr>
            <a:spLocks noChangeArrowheads="1"/>
          </p:cNvSpPr>
          <p:nvPr userDrawn="1"/>
        </p:nvSpPr>
        <p:spPr bwMode="auto">
          <a:xfrm>
            <a:off x="8718550" y="6638925"/>
            <a:ext cx="304800" cy="228600"/>
          </a:xfrm>
          <a:prstGeom prst="parallelogram">
            <a:avLst>
              <a:gd name="adj" fmla="val 33333"/>
            </a:avLst>
          </a:prstGeom>
          <a:solidFill>
            <a:srgbClr val="566F9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6109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50288" y="6638925"/>
            <a:ext cx="3730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CCEB0029-CC2D-41B6-B749-71DB275B291A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863600" y="619125"/>
            <a:ext cx="753586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DDDDD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styled</a:t>
            </a:r>
          </a:p>
        </p:txBody>
      </p:sp>
      <p:pic>
        <p:nvPicPr>
          <p:cNvPr id="46128" name="Picture 48" descr="CWCES Logo trans -PRIMARY-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23825" y="6315075"/>
            <a:ext cx="1125538" cy="479425"/>
          </a:xfrm>
          <a:prstGeom prst="rect">
            <a:avLst/>
          </a:prstGeom>
          <a:noFill/>
        </p:spPr>
      </p:pic>
      <p:sp>
        <p:nvSpPr>
          <p:cNvPr id="46129" name="Text Box 49"/>
          <p:cNvSpPr txBox="1">
            <a:spLocks noChangeArrowheads="1"/>
          </p:cNvSpPr>
          <p:nvPr userDrawn="1"/>
        </p:nvSpPr>
        <p:spPr bwMode="auto">
          <a:xfrm>
            <a:off x="2343150" y="6340475"/>
            <a:ext cx="4487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dirty="0"/>
              <a:t>Use or disclosure of this data is subject to the restrictions on the Title page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hf hdr="0" ftr="0" dt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9pPr>
    </p:titleStyle>
    <p:bodyStyle>
      <a:lvl1pPr marL="233363" indent="-233363" algn="l" rtl="0" fontAlgn="base">
        <a:spcBef>
          <a:spcPct val="20000"/>
        </a:spcBef>
        <a:spcAft>
          <a:spcPct val="0"/>
        </a:spcAft>
        <a:buClr>
          <a:srgbClr val="FC2119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90563" indent="-233363" algn="l" rtl="0" fontAlgn="base">
        <a:spcBef>
          <a:spcPct val="20000"/>
        </a:spcBef>
        <a:spcAft>
          <a:spcPct val="0"/>
        </a:spcAft>
        <a:buClr>
          <a:srgbClr val="969696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40834" y="3627614"/>
            <a:ext cx="7735888" cy="1825625"/>
          </a:xfrm>
          <a:effectLst/>
        </p:spPr>
        <p:txBody>
          <a:bodyPr/>
          <a:lstStyle/>
          <a:p>
            <a:r>
              <a:rPr lang="en-US" sz="2800" dirty="0" smtClean="0"/>
              <a:t>Boeing MMA WBDDS SPF Mitigation Design  Improvements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SRR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July 16, 2010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	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27CE9E7-9CB3-4766-909C-575A1F7F75FD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138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619125"/>
            <a:ext cx="8280400" cy="612775"/>
          </a:xfrm>
          <a:effectLst/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Design</a:t>
            </a:r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6472454" y="316065"/>
            <a:ext cx="20609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Fusible Torque Shaft</a:t>
            </a: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450291" y="3798987"/>
            <a:ext cx="22434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Proposed Torque Shaft</a:t>
            </a:r>
            <a:endParaRPr lang="en-US" sz="1400" dirty="0">
              <a:latin typeface="Arial" charset="0"/>
              <a:cs typeface="Arial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612776" y="1276164"/>
            <a:ext cx="19184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Existing Torque Shaft</a:t>
            </a:r>
            <a:endParaRPr lang="en-US" sz="1400" dirty="0">
              <a:latin typeface="Arial" charset="0"/>
              <a:cs typeface="Arial" charset="0"/>
            </a:endParaRPr>
          </a:p>
        </p:txBody>
      </p:sp>
      <p:pic>
        <p:nvPicPr>
          <p:cNvPr id="22" name="Picture 21" descr="torque_shaft_presentation_temp3.jpg"/>
          <p:cNvPicPr>
            <a:picLocks noChangeAspect="1"/>
          </p:cNvPicPr>
          <p:nvPr/>
        </p:nvPicPr>
        <p:blipFill>
          <a:blip r:embed="rId3" cstate="print"/>
          <a:srcRect l="1458" t="39443" r="1667" b="39443"/>
          <a:stretch>
            <a:fillRect/>
          </a:stretch>
        </p:blipFill>
        <p:spPr>
          <a:xfrm>
            <a:off x="142875" y="1555750"/>
            <a:ext cx="8858250" cy="1009650"/>
          </a:xfrm>
          <a:prstGeom prst="rect">
            <a:avLst/>
          </a:prstGeom>
        </p:spPr>
      </p:pic>
      <p:pic>
        <p:nvPicPr>
          <p:cNvPr id="24" name="Picture 23" descr="torque_shaft_presentation_temp4.jpg"/>
          <p:cNvPicPr>
            <a:picLocks noChangeAspect="1"/>
          </p:cNvPicPr>
          <p:nvPr/>
        </p:nvPicPr>
        <p:blipFill>
          <a:blip r:embed="rId4" cstate="print"/>
          <a:srcRect l="1562" t="37650" r="1563" b="37650"/>
          <a:stretch>
            <a:fillRect/>
          </a:stretch>
        </p:blipFill>
        <p:spPr>
          <a:xfrm>
            <a:off x="142875" y="4121150"/>
            <a:ext cx="8858250" cy="11811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747216" y="5475301"/>
            <a:ext cx="2204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All changes pictured here</a:t>
            </a:r>
            <a:endParaRPr lang="en-US" sz="1400" dirty="0"/>
          </a:p>
        </p:txBody>
      </p:sp>
      <p:sp>
        <p:nvSpPr>
          <p:cNvPr id="26" name="Rectangle 25"/>
          <p:cNvSpPr/>
          <p:nvPr/>
        </p:nvSpPr>
        <p:spPr>
          <a:xfrm>
            <a:off x="1619249" y="4114800"/>
            <a:ext cx="2524125" cy="1238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orque_shaft_presentation_temp5.jpg"/>
          <p:cNvPicPr>
            <a:picLocks noChangeAspect="1"/>
          </p:cNvPicPr>
          <p:nvPr/>
        </p:nvPicPr>
        <p:blipFill>
          <a:blip r:embed="rId3" cstate="print"/>
          <a:srcRect l="15312" t="16137" r="8750" b="11357"/>
          <a:stretch>
            <a:fillRect/>
          </a:stretch>
        </p:blipFill>
        <p:spPr>
          <a:xfrm>
            <a:off x="1100138" y="1695450"/>
            <a:ext cx="6943725" cy="34671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822833A-E901-4BAC-B062-473B3260A0E9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cxnSp>
        <p:nvCxnSpPr>
          <p:cNvPr id="7" name="Straight Arrow Connector 6"/>
          <p:cNvCxnSpPr>
            <a:stCxn id="10" idx="0"/>
          </p:cNvCxnSpPr>
          <p:nvPr/>
        </p:nvCxnSpPr>
        <p:spPr>
          <a:xfrm rot="16200000" flipV="1">
            <a:off x="3221391" y="4236935"/>
            <a:ext cx="1182522" cy="1820846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934032" y="5738619"/>
            <a:ext cx="35780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Existing lengths of tubing used in other versions of 189052 (456793)</a:t>
            </a:r>
            <a:endParaRPr lang="en-US" sz="1400" dirty="0">
              <a:latin typeface="Arial" charset="0"/>
              <a:cs typeface="Arial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55736" y="1090481"/>
            <a:ext cx="41028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Magneformed joints using existing geometry and materials of joint at spring loaded end of shaft</a:t>
            </a:r>
            <a:endParaRPr lang="en-US" sz="1400" dirty="0">
              <a:latin typeface="Arial" charset="0"/>
              <a:cs typeface="Arial" charset="0"/>
            </a:endParaRPr>
          </a:p>
        </p:txBody>
      </p:sp>
      <p:cxnSp>
        <p:nvCxnSpPr>
          <p:cNvPr id="20" name="Straight Arrow Connector 19"/>
          <p:cNvCxnSpPr>
            <a:stCxn id="10" idx="0"/>
          </p:cNvCxnSpPr>
          <p:nvPr/>
        </p:nvCxnSpPr>
        <p:spPr>
          <a:xfrm rot="5400000" flipH="1" flipV="1">
            <a:off x="4986584" y="4276696"/>
            <a:ext cx="1198415" cy="1725432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619125"/>
            <a:ext cx="8280400" cy="612775"/>
          </a:xfrm>
          <a:effectLst/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Design</a:t>
            </a:r>
          </a:p>
        </p:txBody>
      </p:sp>
      <p:sp>
        <p:nvSpPr>
          <p:cNvPr id="32" name="Freeform 31"/>
          <p:cNvSpPr/>
          <p:nvPr/>
        </p:nvSpPr>
        <p:spPr>
          <a:xfrm>
            <a:off x="5486400" y="1423283"/>
            <a:ext cx="1598212" cy="890547"/>
          </a:xfrm>
          <a:custGeom>
            <a:avLst/>
            <a:gdLst>
              <a:gd name="connsiteX0" fmla="*/ 1232452 w 1598212"/>
              <a:gd name="connsiteY0" fmla="*/ 0 h 890547"/>
              <a:gd name="connsiteX1" fmla="*/ 1486894 w 1598212"/>
              <a:gd name="connsiteY1" fmla="*/ 198783 h 890547"/>
              <a:gd name="connsiteX2" fmla="*/ 564543 w 1598212"/>
              <a:gd name="connsiteY2" fmla="*/ 492981 h 890547"/>
              <a:gd name="connsiteX3" fmla="*/ 0 w 1598212"/>
              <a:gd name="connsiteY3" fmla="*/ 890547 h 89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8212" h="890547">
                <a:moveTo>
                  <a:pt x="1232452" y="0"/>
                </a:moveTo>
                <a:cubicBezTo>
                  <a:pt x="1415332" y="58310"/>
                  <a:pt x="1598212" y="116620"/>
                  <a:pt x="1486894" y="198783"/>
                </a:cubicBezTo>
                <a:cubicBezTo>
                  <a:pt x="1375576" y="280946"/>
                  <a:pt x="812359" y="377687"/>
                  <a:pt x="564543" y="492981"/>
                </a:cubicBezTo>
                <a:cubicBezTo>
                  <a:pt x="316727" y="608275"/>
                  <a:pt x="158363" y="749411"/>
                  <a:pt x="0" y="890547"/>
                </a:cubicBezTo>
              </a:path>
            </a:pathLst>
          </a:cu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Freeform 32"/>
          <p:cNvSpPr/>
          <p:nvPr/>
        </p:nvSpPr>
        <p:spPr>
          <a:xfrm>
            <a:off x="2126974" y="1367624"/>
            <a:ext cx="1451113" cy="962108"/>
          </a:xfrm>
          <a:custGeom>
            <a:avLst/>
            <a:gdLst>
              <a:gd name="connsiteX0" fmla="*/ 536713 w 1451113"/>
              <a:gd name="connsiteY0" fmla="*/ 0 h 962108"/>
              <a:gd name="connsiteX1" fmla="*/ 27829 w 1451113"/>
              <a:gd name="connsiteY1" fmla="*/ 143124 h 962108"/>
              <a:gd name="connsiteX2" fmla="*/ 703690 w 1451113"/>
              <a:gd name="connsiteY2" fmla="*/ 580446 h 962108"/>
              <a:gd name="connsiteX3" fmla="*/ 1451113 w 1451113"/>
              <a:gd name="connsiteY3" fmla="*/ 962108 h 96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1113" h="962108">
                <a:moveTo>
                  <a:pt x="536713" y="0"/>
                </a:moveTo>
                <a:cubicBezTo>
                  <a:pt x="268356" y="23191"/>
                  <a:pt x="0" y="46383"/>
                  <a:pt x="27829" y="143124"/>
                </a:cubicBezTo>
                <a:cubicBezTo>
                  <a:pt x="55658" y="239865"/>
                  <a:pt x="466476" y="443949"/>
                  <a:pt x="703690" y="580446"/>
                </a:cubicBezTo>
                <a:cubicBezTo>
                  <a:pt x="940904" y="716943"/>
                  <a:pt x="1196008" y="839525"/>
                  <a:pt x="1451113" y="962108"/>
                </a:cubicBezTo>
              </a:path>
            </a:pathLst>
          </a:cu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5710363" y="3513579"/>
            <a:ext cx="230455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O-rings seal both sides of joint (left seal becomes dynamic after failure)</a:t>
            </a:r>
            <a:endParaRPr lang="en-US" sz="1400" dirty="0">
              <a:latin typeface="Arial" charset="0"/>
              <a:cs typeface="Arial" charset="0"/>
            </a:endParaRPr>
          </a:p>
        </p:txBody>
      </p:sp>
      <p:cxnSp>
        <p:nvCxnSpPr>
          <p:cNvPr id="36" name="Straight Arrow Connector 35"/>
          <p:cNvCxnSpPr>
            <a:stCxn id="34" idx="1"/>
          </p:cNvCxnSpPr>
          <p:nvPr/>
        </p:nvCxnSpPr>
        <p:spPr>
          <a:xfrm rot="10800000" flipV="1">
            <a:off x="4118777" y="3882911"/>
            <a:ext cx="1591587" cy="58572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34" idx="1"/>
          </p:cNvCxnSpPr>
          <p:nvPr/>
        </p:nvCxnSpPr>
        <p:spPr>
          <a:xfrm rot="10800000" flipV="1">
            <a:off x="4961615" y="3882910"/>
            <a:ext cx="748749" cy="89582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439186" y="2647784"/>
            <a:ext cx="1812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Shear element transmits torque until failure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2881226" y="3131392"/>
            <a:ext cx="1102378" cy="65342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5438692" y="2680017"/>
            <a:ext cx="251261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Two sub-assemblies joined together by ball bearing and retaining nut</a:t>
            </a:r>
            <a:endParaRPr lang="en-US" sz="1400" dirty="0">
              <a:latin typeface="Arial" charset="0"/>
              <a:cs typeface="Arial" charset="0"/>
            </a:endParaRPr>
          </a:p>
        </p:txBody>
      </p:sp>
      <p:cxnSp>
        <p:nvCxnSpPr>
          <p:cNvPr id="44" name="Straight Arrow Connector 43"/>
          <p:cNvCxnSpPr>
            <a:stCxn id="42" idx="1"/>
          </p:cNvCxnSpPr>
          <p:nvPr/>
        </p:nvCxnSpPr>
        <p:spPr>
          <a:xfrm rot="10800000">
            <a:off x="4460682" y="2361537"/>
            <a:ext cx="978010" cy="68781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42" idx="1"/>
          </p:cNvCxnSpPr>
          <p:nvPr/>
        </p:nvCxnSpPr>
        <p:spPr>
          <a:xfrm rot="10800000">
            <a:off x="4699222" y="1979875"/>
            <a:ext cx="739471" cy="106947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321287" y="4842344"/>
            <a:ext cx="28227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After shear element fails, two halves rotate relative to each other (assuming friction in seal and bearing &lt;&lt; failure torque)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4198" y="4913906"/>
            <a:ext cx="22263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Couplings nearly identical to existing coupling, including same spline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1" name="Straight Arrow Connector 50"/>
          <p:cNvCxnSpPr>
            <a:stCxn id="48" idx="0"/>
          </p:cNvCxnSpPr>
          <p:nvPr/>
        </p:nvCxnSpPr>
        <p:spPr>
          <a:xfrm rot="5400000" flipH="1" flipV="1">
            <a:off x="1816873" y="4027336"/>
            <a:ext cx="477078" cy="129606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6469003" y="308977"/>
            <a:ext cx="20609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Fusible Torque Shaft</a:t>
            </a: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16325" y="3554083"/>
            <a:ext cx="19150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Shoulders to prevent migration of shear element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3131389" y="3923415"/>
            <a:ext cx="569343" cy="447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63601" y="619126"/>
            <a:ext cx="2953026" cy="486106"/>
          </a:xfrm>
          <a:effectLst/>
        </p:spPr>
        <p:txBody>
          <a:bodyPr/>
          <a:lstStyle/>
          <a:p>
            <a:r>
              <a:rPr lang="en-US" dirty="0" smtClean="0"/>
              <a:t>Design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228526-1675-4712-A8EB-47CCCEAA760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831" y="1264257"/>
            <a:ext cx="8722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69218" y="318053"/>
            <a:ext cx="2494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Torque Limiter - Optional</a:t>
            </a:r>
            <a:endParaRPr lang="en-US" sz="1600" dirty="0"/>
          </a:p>
        </p:txBody>
      </p:sp>
      <p:pic>
        <p:nvPicPr>
          <p:cNvPr id="7" name="Picture 3" descr="I:\Boeing MMA WBDDS Redesign\12_ Engineering\Torque Limiter\SolidModelPics\TORQUE-LIMITER\08JULY2010_PICS\TL-FULL-CROSS-SECTION-ISO-AGB-SI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2894" y="680062"/>
            <a:ext cx="5411106" cy="3115650"/>
          </a:xfrm>
          <a:prstGeom prst="rect">
            <a:avLst/>
          </a:prstGeom>
          <a:noFill/>
        </p:spPr>
      </p:pic>
      <p:pic>
        <p:nvPicPr>
          <p:cNvPr id="8" name="Picture 4" descr="I:\Boeing MMA WBDDS Redesign\12_ Engineering\Torque Limiter\SolidModelPics\TORQUE-LIMITER\08JULY2010_PICS\TL-FULL-CROSS-SECTION-ISO-HPDU-S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8823"/>
            <a:ext cx="5343525" cy="307673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998920" y="1669312"/>
            <a:ext cx="1998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Existing AGB Interface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Arrow Connector 10"/>
          <p:cNvCxnSpPr>
            <a:stCxn id="9" idx="3"/>
          </p:cNvCxnSpPr>
          <p:nvPr/>
        </p:nvCxnSpPr>
        <p:spPr>
          <a:xfrm>
            <a:off x="3997841" y="1823201"/>
            <a:ext cx="627322" cy="462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869712" y="4976038"/>
            <a:ext cx="27113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Existing Torque Shaft Interface</a:t>
            </a:r>
          </a:p>
        </p:txBody>
      </p:sp>
      <p:cxnSp>
        <p:nvCxnSpPr>
          <p:cNvPr id="14" name="Straight Arrow Connector 13"/>
          <p:cNvCxnSpPr>
            <a:stCxn id="12" idx="1"/>
          </p:cNvCxnSpPr>
          <p:nvPr/>
        </p:nvCxnSpPr>
        <p:spPr>
          <a:xfrm rot="10800000" flipV="1">
            <a:off x="4167964" y="5129927"/>
            <a:ext cx="701749" cy="1438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63601" y="619126"/>
            <a:ext cx="2953026" cy="486106"/>
          </a:xfrm>
          <a:effectLst/>
        </p:spPr>
        <p:txBody>
          <a:bodyPr/>
          <a:lstStyle/>
          <a:p>
            <a:r>
              <a:rPr lang="en-US" dirty="0" smtClean="0"/>
              <a:t>Torque Limiter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228526-1675-4712-A8EB-47CCCEAA760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69217" y="325141"/>
            <a:ext cx="2516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Torque Limiter - Optional</a:t>
            </a:r>
            <a:endParaRPr lang="en-US" sz="1600" dirty="0"/>
          </a:p>
        </p:txBody>
      </p:sp>
      <p:pic>
        <p:nvPicPr>
          <p:cNvPr id="7" name="Picture 2" descr="I:\Boeing MMA WBDDS Redesign\12_ Engineering\Torque Limiter\SolidModelPics\TORQUE-LIMITER\08JULY2010_PICS\TL-FULL-CROSS-SE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055749"/>
            <a:ext cx="8991600" cy="517725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96633" y="1275907"/>
            <a:ext cx="1084520" cy="318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Jam Spring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27452" y="1360967"/>
            <a:ext cx="574158" cy="318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Jam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41581" y="1095153"/>
            <a:ext cx="81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Carrier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21525" y="1350335"/>
            <a:ext cx="1594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Through-Bolts (3)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7563" y="5613991"/>
            <a:ext cx="1190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Output Shaft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35795" y="5911702"/>
            <a:ext cx="1414131" cy="318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Control Spring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32158" y="5454502"/>
            <a:ext cx="1073889" cy="308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Input Shaft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rot="16200000" flipH="1">
            <a:off x="2684721" y="1876646"/>
            <a:ext cx="967563" cy="4253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6200000" flipH="1">
            <a:off x="4423144" y="1913859"/>
            <a:ext cx="669855" cy="2445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5401341" y="1945758"/>
            <a:ext cx="1127051" cy="212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V="1">
            <a:off x="7368363" y="1690577"/>
            <a:ext cx="765544" cy="4253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V="1">
            <a:off x="6730409" y="4433777"/>
            <a:ext cx="1329070" cy="606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V="1">
            <a:off x="4518837" y="4976037"/>
            <a:ext cx="1520456" cy="1594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2" idx="3"/>
          </p:cNvCxnSpPr>
          <p:nvPr/>
        </p:nvCxnSpPr>
        <p:spPr>
          <a:xfrm flipV="1">
            <a:off x="2158409" y="4582633"/>
            <a:ext cx="1116419" cy="1185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63601" y="619126"/>
            <a:ext cx="2953026" cy="486106"/>
          </a:xfrm>
          <a:effectLst/>
        </p:spPr>
        <p:txBody>
          <a:bodyPr/>
          <a:lstStyle/>
          <a:p>
            <a:r>
              <a:rPr lang="en-US" dirty="0" smtClean="0"/>
              <a:t>Location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228526-1675-4712-A8EB-47CCCEAA760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831" y="1264257"/>
            <a:ext cx="87225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The Torque Limiter will have a male spline output that mates to the AGB.  The TL mounting pad will bolt to an aircraft bracket mounted between stiffeners using eight ¼ inch diameter bolts (four per side).  The FTS will couple to the input side of the TL with the same spline interface as the TL to AGB interface.</a:t>
            </a:r>
            <a:endParaRPr lang="en-US" sz="1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476306" y="310964"/>
            <a:ext cx="2419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Torque Limiter - Optional</a:t>
            </a:r>
            <a:endParaRPr lang="en-US" sz="1600" dirty="0"/>
          </a:p>
        </p:txBody>
      </p:sp>
      <p:pic>
        <p:nvPicPr>
          <p:cNvPr id="7" name="Picture 2" descr="I:\Boeing MMA WBDDS Redesign\12_ Engineering\Torque Limiter\SolidModelPics\TORQUE-LIMITER\08JULY2010_PICS\TL-ISO_IN-BULKHEAD_AGB_F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591" y="2457481"/>
            <a:ext cx="6377098" cy="36718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390167" y="2413591"/>
            <a:ext cx="6273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AGB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6071191" y="2870790"/>
            <a:ext cx="552893" cy="2339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009014" y="2594344"/>
            <a:ext cx="606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TL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traight Arrow Connector 12"/>
          <p:cNvCxnSpPr>
            <a:stCxn id="11" idx="2"/>
          </p:cNvCxnSpPr>
          <p:nvPr/>
        </p:nvCxnSpPr>
        <p:spPr>
          <a:xfrm rot="16200000" flipH="1">
            <a:off x="3266570" y="2947593"/>
            <a:ext cx="670419" cy="5794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75907" y="3218476"/>
            <a:ext cx="5954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FTS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Arrow Connector 15"/>
          <p:cNvCxnSpPr>
            <a:stCxn id="14" idx="2"/>
          </p:cNvCxnSpPr>
          <p:nvPr/>
        </p:nvCxnSpPr>
        <p:spPr>
          <a:xfrm rot="5400000">
            <a:off x="1077328" y="3937484"/>
            <a:ext cx="907523" cy="85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D4FDA4B-F7F3-4EF3-AC07-D5E466187303}" type="slidenum">
              <a:rPr lang="en-US" smtClean="0"/>
              <a:pPr/>
              <a:t>15</a:t>
            </a:fld>
            <a:endParaRPr lang="en-US" dirty="0" smtClean="0"/>
          </a:p>
        </p:txBody>
      </p:sp>
      <p:sp>
        <p:nvSpPr>
          <p:cNvPr id="119813" name="Rectangle 4"/>
          <p:cNvSpPr>
            <a:spLocks noChangeArrowheads="1"/>
          </p:cNvSpPr>
          <p:nvPr/>
        </p:nvSpPr>
        <p:spPr bwMode="auto">
          <a:xfrm>
            <a:off x="6472571" y="329336"/>
            <a:ext cx="2671430" cy="351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smtClean="0"/>
              <a:t>Design </a:t>
            </a:r>
            <a:r>
              <a:rPr lang="en-US" sz="1600" dirty="0"/>
              <a:t>Verification </a:t>
            </a:r>
            <a:r>
              <a:rPr lang="en-US" sz="1600" dirty="0" smtClean="0"/>
              <a:t>TP</a:t>
            </a:r>
            <a:endParaRPr lang="en-US" sz="16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46100" y="1269118"/>
            <a:ext cx="8348663" cy="488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33363" marR="0" lvl="0" indent="-233363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C2119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O-Brake development</a:t>
            </a:r>
          </a:p>
          <a:p>
            <a:pPr marL="690563" lvl="1" indent="-233363">
              <a:lnSpc>
                <a:spcPct val="90000"/>
              </a:lnSpc>
              <a:spcBef>
                <a:spcPct val="20000"/>
              </a:spcBef>
              <a:buClr>
                <a:srgbClr val="FC2119"/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kern="0" dirty="0" smtClean="0">
                <a:latin typeface="+mn-lt"/>
              </a:rPr>
              <a:t>Validate overspeed mechanical trip response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33363" marR="0" lvl="0" indent="-233363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C2119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Shear element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development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90563" marR="0" lvl="1" indent="-233363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69696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Component level testing</a:t>
            </a:r>
          </a:p>
          <a:p>
            <a:pPr marL="1147763" lvl="2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lang="en-US" sz="2000" kern="0" dirty="0" smtClean="0">
                <a:latin typeface="+mn-lt"/>
              </a:rPr>
              <a:t>Static tests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1604963" lvl="3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lang="en-US" sz="2000" kern="0" dirty="0" smtClean="0">
                <a:latin typeface="+mn-lt"/>
              </a:rPr>
              <a:t>Validate sizing</a:t>
            </a:r>
          </a:p>
          <a:p>
            <a:pPr marL="1604963" lvl="3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lang="en-US" sz="2000" kern="0" baseline="0" dirty="0" smtClean="0">
                <a:latin typeface="+mn-lt"/>
              </a:rPr>
              <a:t>Determine variability at room temperature</a:t>
            </a:r>
          </a:p>
          <a:p>
            <a:pPr marL="1147763" lvl="2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Endurance/fatigue</a:t>
            </a:r>
          </a:p>
          <a:p>
            <a:pPr marL="690563" lvl="1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lang="en-US" sz="2000" kern="0" baseline="0" dirty="0" smtClean="0">
                <a:latin typeface="+mn-lt"/>
              </a:rPr>
              <a:t>Assembly level testing</a:t>
            </a:r>
          </a:p>
          <a:p>
            <a:pPr marL="1147763" lvl="2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Static tests</a:t>
            </a:r>
          </a:p>
          <a:p>
            <a:pPr marL="1604963" lvl="3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lang="en-US" sz="1800" kern="0" baseline="0" dirty="0" smtClean="0">
                <a:latin typeface="+mn-lt"/>
              </a:rPr>
              <a:t>Determine influence of assembly on failure</a:t>
            </a:r>
            <a:r>
              <a:rPr lang="en-US" sz="1800" kern="0" dirty="0" smtClean="0">
                <a:latin typeface="+mn-lt"/>
              </a:rPr>
              <a:t> torque</a:t>
            </a:r>
          </a:p>
          <a:p>
            <a:pPr marL="1147763" lvl="2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Dynamic tests</a:t>
            </a:r>
          </a:p>
          <a:p>
            <a:pPr marL="1604963" lvl="3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lang="en-US" sz="1800" kern="0" dirty="0" smtClean="0">
                <a:latin typeface="+mn-lt"/>
              </a:rPr>
              <a:t>Endurance/fatigue test to determine influence of shaft operating dynamics on shear element</a:t>
            </a:r>
          </a:p>
          <a:p>
            <a:pPr marL="1604963" lvl="3" indent="-233363">
              <a:lnSpc>
                <a:spcPct val="90000"/>
              </a:lnSpc>
              <a:spcBef>
                <a:spcPct val="20000"/>
              </a:spcBef>
              <a:buClr>
                <a:srgbClr val="969696"/>
              </a:buClr>
              <a:buSzPct val="80000"/>
              <a:buFont typeface="Wingdings" pitchFamily="2" charset="2"/>
              <a:buChar char="§"/>
            </a:pPr>
            <a:r>
              <a:rPr lang="en-US" sz="1800" kern="0" dirty="0" smtClean="0">
                <a:latin typeface="+mn-lt"/>
              </a:rPr>
              <a:t>Simulate brake trip to validate failure at correct level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863600" y="619125"/>
            <a:ext cx="753586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Preliminary Development/Prototype Testing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Actuator ATP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Actuator Run-in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Actuator Efficiency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Free Play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Limit Load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Free Running Torque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O-Brake ATP</a:t>
            </a:r>
            <a:endParaRPr lang="en-US" dirty="0"/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31321" y="1311275"/>
            <a:ext cx="8005762" cy="4822825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Free Rotation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Mechanical Overspeed Trip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Holding Torque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Reset Indication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Limit Strength 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Mechanical Trip Response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O-Brake Assembly ATP</a:t>
            </a:r>
            <a:endParaRPr lang="en-US" dirty="0"/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Free Running Torque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dirty="0" smtClean="0"/>
              <a:t>Finish &amp; Workmanship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Weight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Interface Dimensions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Nameplate marking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Fusible  Torque </a:t>
            </a:r>
            <a:r>
              <a:rPr lang="en-US" dirty="0"/>
              <a:t>Shaft ATP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80534" y="1409171"/>
            <a:ext cx="7597422" cy="4525962"/>
          </a:xfrm>
          <a:noFill/>
          <a:ln/>
        </p:spPr>
        <p:txBody>
          <a:bodyPr/>
          <a:lstStyle/>
          <a:p>
            <a:r>
              <a:rPr lang="en-US" dirty="0" smtClean="0"/>
              <a:t>Proof Load</a:t>
            </a:r>
            <a:endParaRPr lang="en-US" dirty="0"/>
          </a:p>
          <a:p>
            <a:r>
              <a:rPr lang="en-US" dirty="0"/>
              <a:t>End Coupling Retention</a:t>
            </a:r>
          </a:p>
          <a:p>
            <a:r>
              <a:rPr lang="en-US" dirty="0"/>
              <a:t>Weight</a:t>
            </a:r>
          </a:p>
          <a:p>
            <a:r>
              <a:rPr lang="en-US" dirty="0"/>
              <a:t>Nameplate Marking</a:t>
            </a:r>
          </a:p>
          <a:p>
            <a:r>
              <a:rPr lang="en-US" dirty="0"/>
              <a:t>Interface Dimension</a:t>
            </a:r>
          </a:p>
          <a:p>
            <a:r>
              <a:rPr lang="en-US" dirty="0"/>
              <a:t>Finish &amp; Workmanship</a:t>
            </a:r>
          </a:p>
          <a:p>
            <a:r>
              <a:rPr lang="en-US" dirty="0"/>
              <a:t>Cleanliness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SRR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Purpose </a:t>
            </a:r>
            <a:r>
              <a:rPr lang="en-US" dirty="0" smtClean="0"/>
              <a:t>is </a:t>
            </a:r>
            <a:r>
              <a:rPr lang="en-US" dirty="0"/>
              <a:t>t</a:t>
            </a:r>
            <a:r>
              <a:rPr lang="en-US" dirty="0" smtClean="0"/>
              <a:t>o gain concurrence </a:t>
            </a:r>
            <a:r>
              <a:rPr lang="en-US" dirty="0"/>
              <a:t>t</a:t>
            </a:r>
            <a:r>
              <a:rPr lang="en-US" dirty="0" smtClean="0"/>
              <a:t>hat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Baseline exists</a:t>
            </a:r>
          </a:p>
          <a:p>
            <a:pPr lvl="1"/>
            <a:r>
              <a:rPr lang="en-US" dirty="0"/>
              <a:t>Requirements are understood </a:t>
            </a:r>
          </a:p>
          <a:p>
            <a:pPr lvl="1"/>
            <a:r>
              <a:rPr lang="en-US" dirty="0"/>
              <a:t>Ready to proceed to PDR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Torque Shaft </a:t>
            </a:r>
            <a:r>
              <a:rPr lang="en-US" dirty="0" smtClean="0"/>
              <a:t>ATP – Same as current TS</a:t>
            </a:r>
            <a:endParaRPr lang="en-US" dirty="0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80534" y="1409171"/>
            <a:ext cx="7597422" cy="4525962"/>
          </a:xfrm>
          <a:noFill/>
          <a:ln/>
        </p:spPr>
        <p:txBody>
          <a:bodyPr/>
          <a:lstStyle/>
          <a:p>
            <a:r>
              <a:rPr lang="en-US" dirty="0"/>
              <a:t>Limit Load</a:t>
            </a:r>
          </a:p>
          <a:p>
            <a:r>
              <a:rPr lang="en-US" dirty="0"/>
              <a:t>End Coupling Retention</a:t>
            </a:r>
          </a:p>
          <a:p>
            <a:r>
              <a:rPr lang="en-US" dirty="0"/>
              <a:t>Weight</a:t>
            </a:r>
          </a:p>
          <a:p>
            <a:r>
              <a:rPr lang="en-US" dirty="0"/>
              <a:t>Nameplate Marking</a:t>
            </a:r>
          </a:p>
          <a:p>
            <a:r>
              <a:rPr lang="en-US" dirty="0"/>
              <a:t>Interface Dimension</a:t>
            </a:r>
          </a:p>
          <a:p>
            <a:r>
              <a:rPr lang="en-US" dirty="0"/>
              <a:t>Finish &amp; Workmanship</a:t>
            </a:r>
          </a:p>
          <a:p>
            <a:r>
              <a:rPr lang="en-US" dirty="0"/>
              <a:t>Cleanliness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71008" y="586669"/>
            <a:ext cx="7680325" cy="1143000"/>
          </a:xfrm>
        </p:spPr>
        <p:txBody>
          <a:bodyPr/>
          <a:lstStyle/>
          <a:p>
            <a:r>
              <a:rPr lang="en-US" b="1" dirty="0" smtClean="0"/>
              <a:t>Qualification Test Plan</a:t>
            </a:r>
            <a:endParaRPr lang="en-US" b="1" dirty="0"/>
          </a:p>
        </p:txBody>
      </p:sp>
      <p:sp>
        <p:nvSpPr>
          <p:cNvPr id="7065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3587" y="1209675"/>
            <a:ext cx="8005762" cy="5043488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 err="1" smtClean="0"/>
              <a:t>Qual</a:t>
            </a:r>
            <a:r>
              <a:rPr lang="en-US" sz="2400" dirty="0" smtClean="0"/>
              <a:t> Test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FTS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Endurance Cycling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Fatigue Buffeting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Shock/Vibe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Shear-out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O-Brake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Endurance Cycling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Fatigue Buffeting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Shock/Vibe</a:t>
            </a:r>
          </a:p>
          <a:p>
            <a:pPr lvl="2">
              <a:lnSpc>
                <a:spcPct val="80000"/>
              </a:lnSpc>
            </a:pPr>
            <a:r>
              <a:rPr lang="en-US" sz="2000" dirty="0" smtClean="0"/>
              <a:t>Limit Load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Ultimate Load</a:t>
            </a: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Test Rigs</a:t>
            </a:r>
            <a:endParaRPr lang="en-US" sz="2400" dirty="0"/>
          </a:p>
          <a:p>
            <a:pPr lvl="1">
              <a:lnSpc>
                <a:spcPct val="80000"/>
              </a:lnSpc>
            </a:pPr>
            <a:r>
              <a:rPr lang="en-US" dirty="0" smtClean="0"/>
              <a:t>FTS Qualification/Production Rig</a:t>
            </a:r>
          </a:p>
          <a:p>
            <a:pPr lvl="1">
              <a:lnSpc>
                <a:spcPct val="80000"/>
              </a:lnSpc>
            </a:pPr>
            <a:r>
              <a:rPr lang="en-US" sz="2400" dirty="0" smtClean="0"/>
              <a:t>O-Brake Qualification/Production Rig</a:t>
            </a:r>
          </a:p>
          <a:p>
            <a:pPr lvl="1">
              <a:lnSpc>
                <a:spcPct val="80000"/>
              </a:lnSpc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32909" y="624770"/>
            <a:ext cx="7680325" cy="1143000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Qualification </a:t>
            </a: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Test Plan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669699" name="Group 3"/>
          <p:cNvGraphicFramePr>
            <a:graphicFrameLocks noGrp="1"/>
          </p:cNvGraphicFramePr>
          <p:nvPr>
            <p:ph idx="1"/>
          </p:nvPr>
        </p:nvGraphicFramePr>
        <p:xfrm>
          <a:off x="153811" y="1587500"/>
          <a:ext cx="8839200" cy="3307398"/>
        </p:xfrm>
        <a:graphic>
          <a:graphicData uri="http://schemas.openxmlformats.org/drawingml/2006/table">
            <a:tbl>
              <a:tblPr/>
              <a:tblGrid>
                <a:gridCol w="2082800"/>
                <a:gridCol w="1012825"/>
                <a:gridCol w="638175"/>
                <a:gridCol w="533400"/>
                <a:gridCol w="533400"/>
                <a:gridCol w="685800"/>
                <a:gridCol w="533400"/>
                <a:gridCol w="2819400"/>
              </a:tblGrid>
              <a:tr h="385763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Boeing SCD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Requirement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Verification Method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Verification Documentation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8090200352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Simil.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Insp.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Anal.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Demo.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Test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8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Fusible Torque shafts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3.2.1.3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Qualification by Test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A – Endurance/Fatigue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B – Shock/Vibe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C – Shear-out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D – Slave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E – Development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O-Brake sub-assemblies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O-Brake assemblies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3.2.1.10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Qualification by Test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A – Endurance/Fatigue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E – Development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B – Shock/Vibe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C – Limit/Ultimate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Times New Roman" pitchFamily="18" charset="0"/>
                          <a:cs typeface="Arial" charset="0"/>
                        </a:rPr>
                        <a:t>Unit D – Slave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Torque shafts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3.2.1.3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E027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E027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E027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E027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Qualification by similarity to qualified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285750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configuration, 189052-1 to -5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9749" name="Rectangle 53"/>
          <p:cNvSpPr>
            <a:spLocks noChangeArrowheads="1"/>
          </p:cNvSpPr>
          <p:nvPr/>
        </p:nvSpPr>
        <p:spPr bwMode="auto">
          <a:xfrm>
            <a:off x="304800" y="4888089"/>
            <a:ext cx="8297333" cy="1275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C2119"/>
              </a:buClr>
              <a:buSzPct val="80000"/>
              <a:buFont typeface="Wingdings" pitchFamily="2" charset="2"/>
              <a:buNone/>
            </a:pPr>
            <a:r>
              <a:rPr lang="en-US" sz="1100" u="sng" dirty="0" smtClean="0">
                <a:latin typeface="Helvetica" pitchFamily="34" charset="0"/>
              </a:rPr>
              <a:t>Verification </a:t>
            </a:r>
            <a:r>
              <a:rPr lang="en-US" sz="1100" u="sng" dirty="0">
                <a:latin typeface="Helvetica" pitchFamily="34" charset="0"/>
              </a:rPr>
              <a:t>Methods: </a:t>
            </a:r>
            <a:endParaRPr lang="en-US" sz="1100" dirty="0">
              <a:latin typeface="Helvetica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C2119"/>
              </a:buClr>
              <a:buSzPct val="80000"/>
              <a:buFont typeface="Wingdings" pitchFamily="2" charset="2"/>
              <a:buChar char="§"/>
            </a:pPr>
            <a:r>
              <a:rPr lang="en-US" sz="1100" dirty="0">
                <a:latin typeface="Helvetica" pitchFamily="34" charset="0"/>
              </a:rPr>
              <a:t>Inspection - is defined as visual examination, physical manipulation, weighing, and includes review of documentation controlling configuration.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C2119"/>
              </a:buClr>
              <a:buSzPct val="80000"/>
              <a:buFont typeface="Wingdings" pitchFamily="2" charset="2"/>
              <a:buChar char="§"/>
            </a:pPr>
            <a:r>
              <a:rPr lang="en-US" sz="1100" dirty="0">
                <a:latin typeface="Helvetica" pitchFamily="34" charset="0"/>
              </a:rPr>
              <a:t>Analysis – is defined as a technical evaluation of equations, graphs, and data.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C2119"/>
              </a:buClr>
              <a:buSzPct val="80000"/>
              <a:buFont typeface="Wingdings" pitchFamily="2" charset="2"/>
              <a:buChar char="§"/>
            </a:pPr>
            <a:r>
              <a:rPr lang="en-US" sz="1100" dirty="0">
                <a:latin typeface="Helvetica" pitchFamily="34" charset="0"/>
              </a:rPr>
              <a:t>Similarity – is defined as a qualitative comparison to a qualified product in a similar or more demanding application.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C2119"/>
              </a:buClr>
              <a:buSzPct val="80000"/>
              <a:buFont typeface="Wingdings" pitchFamily="2" charset="2"/>
              <a:buChar char="§"/>
            </a:pPr>
            <a:r>
              <a:rPr lang="en-US" sz="1100" dirty="0">
                <a:latin typeface="Helvetica" pitchFamily="34" charset="0"/>
              </a:rPr>
              <a:t>Test – is defined as the verification that a requirement is met by a thorough exercising of the hardware.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C2119"/>
              </a:buClr>
              <a:buSzPct val="80000"/>
              <a:buFont typeface="Wingdings" pitchFamily="2" charset="2"/>
              <a:buChar char="§"/>
            </a:pPr>
            <a:r>
              <a:rPr lang="en-US" sz="1100" dirty="0">
                <a:latin typeface="Helvetica" pitchFamily="34" charset="0"/>
              </a:rPr>
              <a:t>Demonstration – is defined as a simple un-instrumented test where success is determined by observation alone.</a:t>
            </a:r>
          </a:p>
        </p:txBody>
      </p:sp>
      <p:sp>
        <p:nvSpPr>
          <p:cNvPr id="669750" name="Rectangle 54"/>
          <p:cNvSpPr>
            <a:spLocks noChangeArrowheads="1"/>
          </p:cNvSpPr>
          <p:nvPr/>
        </p:nvSpPr>
        <p:spPr bwMode="auto">
          <a:xfrm>
            <a:off x="865364" y="1084263"/>
            <a:ext cx="7688263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C2119"/>
              </a:buClr>
              <a:buSzPct val="80000"/>
              <a:buFont typeface="Wingdings" pitchFamily="2" charset="2"/>
              <a:buChar char="§"/>
            </a:pPr>
            <a:r>
              <a:rPr lang="en-US" sz="2800" dirty="0" err="1" smtClean="0">
                <a:latin typeface="Helvetica" pitchFamily="34" charset="0"/>
              </a:rPr>
              <a:t>Qual</a:t>
            </a:r>
            <a:r>
              <a:rPr lang="en-US" sz="2800" dirty="0" smtClean="0">
                <a:latin typeface="Helvetica" pitchFamily="34" charset="0"/>
              </a:rPr>
              <a:t> </a:t>
            </a:r>
            <a:r>
              <a:rPr lang="en-US" sz="2800" dirty="0">
                <a:latin typeface="Helvetica" pitchFamily="34" charset="0"/>
              </a:rPr>
              <a:t>Test Matrix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6651-EBA0-42EA-B387-89B772A0A82F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title"/>
          </p:nvPr>
        </p:nvSpPr>
        <p:spPr>
          <a:xfrm>
            <a:off x="818797" y="604308"/>
            <a:ext cx="7680325" cy="1143000"/>
          </a:xfrm>
        </p:spPr>
        <p:txBody>
          <a:bodyPr/>
          <a:lstStyle/>
          <a:p>
            <a:r>
              <a:rPr lang="en-US" dirty="0" smtClean="0"/>
              <a:t>O-Brake Qualification Plan</a:t>
            </a:r>
            <a:endParaRPr lang="en-US" dirty="0"/>
          </a:p>
        </p:txBody>
      </p:sp>
      <p:graphicFrame>
        <p:nvGraphicFramePr>
          <p:cNvPr id="628842" name="Group 106"/>
          <p:cNvGraphicFramePr>
            <a:graphicFrameLocks noGrp="1"/>
          </p:cNvGraphicFramePr>
          <p:nvPr>
            <p:ph idx="1"/>
          </p:nvPr>
        </p:nvGraphicFramePr>
        <p:xfrm>
          <a:off x="106185" y="1134710"/>
          <a:ext cx="8924925" cy="5266944"/>
        </p:xfrm>
        <a:graphic>
          <a:graphicData uri="http://schemas.openxmlformats.org/drawingml/2006/table">
            <a:tbl>
              <a:tblPr/>
              <a:tblGrid>
                <a:gridCol w="615950"/>
                <a:gridCol w="1514475"/>
                <a:gridCol w="4597400"/>
                <a:gridCol w="901700"/>
                <a:gridCol w="12954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Test No.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Test Description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Acceptance Criteria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(P/F = Pass/Fail)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Results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Boeing SCD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8090200352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Paragraph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1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Endurance Test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Unit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Load: Endurance Profiles B, C, and 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Cycles: 13,200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There shall be no visible damage &amp; Pass functional ATP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3.2..2.14.1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Fatigue Test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Unit 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With through shaft locked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Load: 0 in-lbs to 215 in-lbs, then back to 0 in-lbs to the input shaft.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Cycles: 43,200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There shall be no visible damage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Pass functional ATP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3.2..2.14.2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*3.2.5.1.3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Limit Load Test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Unit 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With through shaft locked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Load: 2490 in-lbs to the input shaft. Hold for 30 seconds min.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With O-Brake engaged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Load: 2706 in-lbs to the input shaft. Hold for 30 seconds min.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elvetica" pitchFamily="34" charset="0"/>
                        </a:rPr>
                        <a:t>Verify limit load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There shall be no visible damage &amp; pass functional ATP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3.2.2.12.2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*3.2.1.5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Ultimate Load Test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Unit 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With through shaft locked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Load: 3740 in-lbs to the input shaft. Hold for 3 seconds min.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With O-Brake engaged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Load: 4068 in-lbs to the input shaft. Hold for 3 seconds min.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There shall be no damage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3.2.2.13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*3.2.1.1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8823" name="Rectangle 87"/>
          <p:cNvSpPr>
            <a:spLocks noChangeArrowheads="1"/>
          </p:cNvSpPr>
          <p:nvPr/>
        </p:nvSpPr>
        <p:spPr bwMode="auto">
          <a:xfrm>
            <a:off x="1778000" y="752475"/>
            <a:ext cx="736600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  <a:buClr>
                <a:srgbClr val="FC2119"/>
              </a:buClr>
              <a:buSzPct val="80000"/>
              <a:buFont typeface="Wingdings" pitchFamily="2" charset="2"/>
              <a:buNone/>
            </a:pPr>
            <a:r>
              <a:rPr lang="en-US" sz="1100">
                <a:latin typeface="Helvetica" pitchFamily="34" charset="0"/>
              </a:rPr>
              <a:t>* Parker 456791SCS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6651-EBA0-42EA-B387-89B772A0A82F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7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0942" y="547511"/>
            <a:ext cx="7680325" cy="1143000"/>
          </a:xfrm>
        </p:spPr>
        <p:txBody>
          <a:bodyPr/>
          <a:lstStyle/>
          <a:p>
            <a:r>
              <a:rPr lang="en-US" dirty="0" smtClean="0"/>
              <a:t>FTS </a:t>
            </a:r>
            <a:r>
              <a:rPr lang="en-US" dirty="0" err="1" smtClean="0"/>
              <a:t>Qual</a:t>
            </a:r>
            <a:r>
              <a:rPr lang="en-US" dirty="0" smtClean="0"/>
              <a:t> Test Plan</a:t>
            </a:r>
            <a:endParaRPr lang="en-US" dirty="0"/>
          </a:p>
        </p:txBody>
      </p:sp>
      <p:graphicFrame>
        <p:nvGraphicFramePr>
          <p:cNvPr id="630920" name="Group 136"/>
          <p:cNvGraphicFramePr>
            <a:graphicFrameLocks noGrp="1"/>
          </p:cNvGraphicFramePr>
          <p:nvPr>
            <p:ph idx="1"/>
          </p:nvPr>
        </p:nvGraphicFramePr>
        <p:xfrm>
          <a:off x="101601" y="1187141"/>
          <a:ext cx="8924925" cy="4608576"/>
        </p:xfrm>
        <a:graphic>
          <a:graphicData uri="http://schemas.openxmlformats.org/drawingml/2006/table">
            <a:tbl>
              <a:tblPr/>
              <a:tblGrid>
                <a:gridCol w="615950"/>
                <a:gridCol w="1298575"/>
                <a:gridCol w="4521200"/>
                <a:gridCol w="1257300"/>
                <a:gridCol w="12319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Test No.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Test Description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Acceptance Criteria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(P/F = Pass/Fail)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Results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Boeing SCD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8090200352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Paragraph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Endurance Test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Unit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Load: Endurance Profiles B, C, and 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Cycles: 13,200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There shall be no visible damage &amp; Pass functional ATP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3.2..2.14.1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Fatigue Test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Unit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With one end of the FTS locked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Load: 0 in-lbs to 564 in-lbs, then back to 0 in-lbs to the input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Fwd driving load 890?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shaft.  Cycles: 43,200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There shall be no visible damage &amp; Pass functional ATP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3.2..2.14.2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*3.2.5.1.3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2/3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Shock / Vibe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Unit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Vibe test per Figure 6 &amp; Shock test per Figure 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Performance test durations are on hour per axis, Endurance test durations: 10 hrs per axis – 1 hr per axis under load and the remaining exposure time unloaded.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There shall be no visible damage &amp; pass functional ATP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MPI &amp; FPI for any indications of cracks.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3.1.3.1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*3.2.5.1.3.7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*3.2.5.1.3.8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Shear-out Load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Unit 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With one end of the FTS locked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Load: 1437 to 2003 in-lbs will be applied to the shaft.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Held for 30 seconds min.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The shear element shall shear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3.2.2.12.2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C211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*3.2.1.5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6651-EBA0-42EA-B387-89B772A0A82F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855486" y="614892"/>
            <a:ext cx="7680325" cy="11430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Potential Mini QSR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7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1452563"/>
            <a:ext cx="7688263" cy="4271962"/>
          </a:xfrm>
          <a:noFill/>
          <a:ln/>
        </p:spPr>
        <p:txBody>
          <a:bodyPr/>
          <a:lstStyle/>
          <a:p>
            <a:r>
              <a:rPr lang="en-US" dirty="0" smtClean="0"/>
              <a:t>The following Environmental </a:t>
            </a:r>
            <a:r>
              <a:rPr lang="en-US" dirty="0"/>
              <a:t>Requirements </a:t>
            </a:r>
            <a:r>
              <a:rPr lang="en-US" dirty="0" smtClean="0"/>
              <a:t>can potentially be </a:t>
            </a:r>
            <a:r>
              <a:rPr lang="en-US" dirty="0"/>
              <a:t>Qualified by Similarity to qualified </a:t>
            </a:r>
            <a:r>
              <a:rPr lang="en-US" dirty="0" smtClean="0"/>
              <a:t>baseline configuration </a:t>
            </a:r>
            <a:r>
              <a:rPr lang="en-US" dirty="0"/>
              <a:t>of </a:t>
            </a:r>
            <a:r>
              <a:rPr lang="en-US" dirty="0" smtClean="0"/>
              <a:t>MMA WBDDS </a:t>
            </a:r>
            <a:r>
              <a:rPr lang="en-US" dirty="0"/>
              <a:t>Program, </a:t>
            </a:r>
            <a:r>
              <a:rPr lang="en-US" dirty="0" smtClean="0"/>
              <a:t>per EPR </a:t>
            </a:r>
            <a:r>
              <a:rPr lang="en-US" dirty="0"/>
              <a:t>06-104.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835731" y="571500"/>
            <a:ext cx="7680325" cy="1143000"/>
          </a:xfrm>
        </p:spPr>
        <p:txBody>
          <a:bodyPr/>
          <a:lstStyle/>
          <a:p>
            <a:r>
              <a:rPr lang="en-US" dirty="0"/>
              <a:t>QSR</a:t>
            </a:r>
          </a:p>
        </p:txBody>
      </p:sp>
      <p:graphicFrame>
        <p:nvGraphicFramePr>
          <p:cNvPr id="673795" name="Group 3"/>
          <p:cNvGraphicFramePr>
            <a:graphicFrameLocks noGrp="1"/>
          </p:cNvGraphicFramePr>
          <p:nvPr>
            <p:ph idx="1"/>
          </p:nvPr>
        </p:nvGraphicFramePr>
        <p:xfrm>
          <a:off x="688975" y="1058863"/>
          <a:ext cx="8018463" cy="5225100"/>
        </p:xfrm>
        <a:graphic>
          <a:graphicData uri="http://schemas.openxmlformats.org/drawingml/2006/table">
            <a:tbl>
              <a:tblPr/>
              <a:tblGrid>
                <a:gridCol w="615950"/>
                <a:gridCol w="1803400"/>
                <a:gridCol w="1392238"/>
                <a:gridCol w="1682750"/>
                <a:gridCol w="2524125"/>
              </a:tblGrid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Item No.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Test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8090200352 SCD para. #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Test Specification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EPR 06-104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Humidity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DO-160E, Sect. 6 Category C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Ref. Para 3.2.1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Waterproofness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DO-160E, Sect. l0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Category 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Ref. Para 3.2.2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3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Fluid Susceptibility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DO-160E, Sect. l1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Category 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Including BMS3-11 Hyd. Fluid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Ref. Para 3.2.3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Temperature &amp;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Altitude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DO-160E, Sect. 4 Category D2 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Ref. Para 3.2.4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Decompression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DO-160E, Sect. 4.6.2 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Ref. Para 3.2.5 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6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Overpressure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N/A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N/A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Fungus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DO-160. Sect. 13.3 Category F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Ref. Para 3.2.6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8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Salt Spray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DO-160E, Sect. 14.2 Category S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Ref. Para 3.2.7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Explosion-Proof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4.1.3.12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N/A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N/A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6651-EBA0-42EA-B387-89B772A0A82F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824442" y="594078"/>
            <a:ext cx="7680325" cy="1143000"/>
          </a:xfrm>
        </p:spPr>
        <p:txBody>
          <a:bodyPr/>
          <a:lstStyle/>
          <a:p>
            <a:r>
              <a:rPr lang="en-US" dirty="0"/>
              <a:t>QSR</a:t>
            </a:r>
          </a:p>
        </p:txBody>
      </p:sp>
      <p:graphicFrame>
        <p:nvGraphicFramePr>
          <p:cNvPr id="674819" name="Group 3"/>
          <p:cNvGraphicFramePr>
            <a:graphicFrameLocks noGrp="1"/>
          </p:cNvGraphicFramePr>
          <p:nvPr>
            <p:ph idx="1"/>
          </p:nvPr>
        </p:nvGraphicFramePr>
        <p:xfrm>
          <a:off x="436386" y="1309511"/>
          <a:ext cx="8424863" cy="1704622"/>
        </p:xfrm>
        <a:graphic>
          <a:graphicData uri="http://schemas.openxmlformats.org/drawingml/2006/table">
            <a:tbl>
              <a:tblPr/>
              <a:tblGrid>
                <a:gridCol w="647700"/>
                <a:gridCol w="1970088"/>
                <a:gridCol w="1385887"/>
                <a:gridCol w="1768475"/>
                <a:gridCol w="2652713"/>
              </a:tblGrid>
              <a:tr h="5930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Item No.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Test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8090200352 SCD para. #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Test Specification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EPR 06-104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10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Icing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4.1.3.17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DO-160E, Sect. 24 Category B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Ref. Para 3.2.9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50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11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Sand &amp; Dust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4.1.3.18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DO-160E, Sect. 12 Category 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cs typeface="Times New Roman" pitchFamily="18" charset="0"/>
                        </a:rPr>
                        <a:t>Ref. Para 3.2.10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6651-EBA0-42EA-B387-89B772A0A82F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Exit Criteria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Close The SRR Meeting </a:t>
            </a:r>
          </a:p>
          <a:p>
            <a:pPr lvl="1"/>
            <a:r>
              <a:rPr lang="en-US" dirty="0" smtClean="0"/>
              <a:t>Reach concurrence </a:t>
            </a:r>
            <a:r>
              <a:rPr lang="en-US" dirty="0"/>
              <a:t>that baseline exists</a:t>
            </a:r>
          </a:p>
          <a:p>
            <a:pPr lvl="1"/>
            <a:r>
              <a:rPr lang="en-US" dirty="0"/>
              <a:t>Reach concurrence that requirements are understood </a:t>
            </a:r>
          </a:p>
          <a:p>
            <a:pPr lvl="1"/>
            <a:r>
              <a:rPr lang="en-US" dirty="0" smtClean="0"/>
              <a:t>Gain concurrence </a:t>
            </a:r>
            <a:r>
              <a:rPr lang="en-US" dirty="0"/>
              <a:t>that </a:t>
            </a:r>
            <a:r>
              <a:rPr lang="en-US" dirty="0" smtClean="0"/>
              <a:t>WBDDS SPF Mitigation Configuration is </a:t>
            </a:r>
            <a:r>
              <a:rPr lang="en-US" dirty="0"/>
              <a:t>ready to proceed to PDR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01" name="Rectangle 133"/>
          <p:cNvSpPr>
            <a:spLocks noGrp="1" noChangeArrowheads="1"/>
          </p:cNvSpPr>
          <p:nvPr>
            <p:ph type="title"/>
          </p:nvPr>
        </p:nvSpPr>
        <p:spPr>
          <a:xfrm>
            <a:off x="812800" y="564444"/>
            <a:ext cx="7721600" cy="578556"/>
          </a:xfrm>
        </p:spPr>
        <p:txBody>
          <a:bodyPr/>
          <a:lstStyle/>
          <a:p>
            <a:r>
              <a:rPr lang="en-US" dirty="0"/>
              <a:t>SPECIFICATION COMMENTS</a:t>
            </a:r>
          </a:p>
        </p:txBody>
      </p:sp>
      <p:graphicFrame>
        <p:nvGraphicFramePr>
          <p:cNvPr id="84305" name="Group 337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2926080"/>
        </p:xfrm>
        <a:graphic>
          <a:graphicData uri="http://schemas.openxmlformats.org/drawingml/2006/table">
            <a:tbl>
              <a:tblPr/>
              <a:tblGrid>
                <a:gridCol w="1033463"/>
                <a:gridCol w="2703512"/>
                <a:gridCol w="1157288"/>
                <a:gridCol w="3335337"/>
              </a:tblGrid>
              <a:tr h="28733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Table 1-1:  SCD COMPLIANCE MATRIX - SPECIFICATION – 8090200352 – Weapons Bay Door Drive System (WBDDS) Rev G Draft 100707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Para.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Number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Title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CWFS Accepts (See Comments)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Comments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3.2.1.11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Overspeed Brake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Exception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For the O-Brake design to be used “as proposed”, the s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peed of the drive shafts might have to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be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2.25 times the maximum normal operating speed.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Need further details to better estimate the limit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3.2.1.12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Fusible Torque Shaft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S Mincho" pitchFamily="49" charset="-128"/>
                          <a:ea typeface="MS Mincho" pitchFamily="49" charset="-128"/>
                          <a:cs typeface="Times New Roman" pitchFamily="18" charset="0"/>
                        </a:rPr>
                        <a:t>✓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Will define/develop achievable shear-out range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6651-EBA0-42EA-B387-89B772A0A82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new_driveline.cgm"/>
          <p:cNvPicPr>
            <a:picLocks noChangeAspect="1"/>
          </p:cNvPicPr>
          <p:nvPr/>
        </p:nvPicPr>
        <p:blipFill>
          <a:blip r:embed="rId2" cstate="print"/>
          <a:srcRect l="3366" t="19262" r="3366" b="19262"/>
          <a:stretch>
            <a:fillRect/>
          </a:stretch>
        </p:blipFill>
        <p:spPr>
          <a:xfrm>
            <a:off x="9144" y="1659836"/>
            <a:ext cx="9122059" cy="350206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 smtClean="0"/>
              <a:t>WBDDS Driveline Component Locations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228526-1675-4712-A8EB-47CCCEAA760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85"/>
          <p:cNvSpPr txBox="1">
            <a:spLocks noChangeArrowheads="1"/>
          </p:cNvSpPr>
          <p:nvPr/>
        </p:nvSpPr>
        <p:spPr bwMode="auto">
          <a:xfrm>
            <a:off x="457200" y="5943600"/>
            <a:ext cx="8229600" cy="307975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WBBDS incorporates two Over-Speed Brakes in each LH and RH drive trains.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7589520" y="3566160"/>
            <a:ext cx="9396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AGB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189050-2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(1)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588504" y="5103628"/>
            <a:ext cx="9396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RGA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189053-1</a:t>
            </a:r>
          </a:p>
          <a:p>
            <a:pPr algn="ctr"/>
            <a:r>
              <a:rPr lang="en-US" sz="1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(8)</a:t>
            </a:r>
            <a:endParaRPr lang="en-US" sz="1400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7589520" y="2651760"/>
            <a:ext cx="9396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AGB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189050-1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(1)</a:t>
            </a: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6675120" y="3017520"/>
            <a:ext cx="9396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TS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189052-2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(2)</a:t>
            </a: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5303520" y="3017520"/>
            <a:ext cx="9396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TS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189052-3</a:t>
            </a:r>
          </a:p>
          <a:p>
            <a:pPr algn="ctr"/>
            <a:r>
              <a:rPr lang="en-US" sz="1400" dirty="0">
                <a:solidFill>
                  <a:srgbClr val="FF0000"/>
                </a:solidFill>
                <a:latin typeface="Arial" charset="0"/>
                <a:cs typeface="Arial" charset="0"/>
              </a:rPr>
              <a:t>(2)</a:t>
            </a: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3738620" y="2985622"/>
            <a:ext cx="96052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TS</a:t>
            </a:r>
          </a:p>
          <a:p>
            <a:pPr algn="ctr"/>
            <a:r>
              <a:rPr lang="en-US" sz="140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189052-X</a:t>
            </a:r>
            <a:endParaRPr lang="en-US" sz="1400" dirty="0">
              <a:solidFill>
                <a:srgbClr val="0000CC"/>
              </a:solidFill>
              <a:latin typeface="Arial" charset="0"/>
              <a:cs typeface="Arial" charset="0"/>
            </a:endParaRP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(2)</a:t>
            </a: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1463040" y="3017520"/>
            <a:ext cx="9396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TS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189052-5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(2)</a:t>
            </a: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457200" y="3017520"/>
            <a:ext cx="9396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TC</a:t>
            </a:r>
          </a:p>
          <a:p>
            <a:pPr algn="ctr"/>
            <a:r>
              <a:rPr lang="en-US" sz="1400" dirty="0">
                <a:solidFill>
                  <a:srgbClr val="0000CC"/>
                </a:solidFill>
                <a:latin typeface="Arial" charset="0"/>
                <a:cs typeface="Arial" charset="0"/>
              </a:rPr>
              <a:t>189051-1</a:t>
            </a:r>
          </a:p>
          <a:p>
            <a:pPr algn="ctr"/>
            <a:r>
              <a:rPr lang="en-US" sz="1400" dirty="0">
                <a:solidFill>
                  <a:srgbClr val="FF0000"/>
                </a:solidFill>
                <a:latin typeface="Arial" charset="0"/>
                <a:cs typeface="Arial" charset="0"/>
              </a:rPr>
              <a:t>(4)</a:t>
            </a: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3226801" y="1067509"/>
            <a:ext cx="17200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RGA/O-Brake </a:t>
            </a:r>
            <a:r>
              <a:rPr lang="en-US" sz="1400" dirty="0">
                <a:solidFill>
                  <a:srgbClr val="FF0000"/>
                </a:solidFill>
                <a:latin typeface="Arial" charset="0"/>
                <a:cs typeface="Arial" charset="0"/>
              </a:rPr>
              <a:t>Assy</a:t>
            </a:r>
          </a:p>
          <a:p>
            <a:pPr algn="ctr"/>
            <a:r>
              <a:rPr lang="en-US" sz="1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Xxxxxx-1</a:t>
            </a:r>
            <a:endParaRPr lang="en-US" sz="14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algn="ctr"/>
            <a:r>
              <a:rPr lang="en-US" sz="1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(2)</a:t>
            </a:r>
            <a:endParaRPr lang="en-US" sz="1400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8348870" y="2692180"/>
            <a:ext cx="403362" cy="98728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2" idx="0"/>
          </p:cNvCxnSpPr>
          <p:nvPr/>
        </p:nvCxnSpPr>
        <p:spPr>
          <a:xfrm rot="5400000" flipH="1" flipV="1">
            <a:off x="6953584" y="2358776"/>
            <a:ext cx="850121" cy="467368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2" idx="2"/>
          </p:cNvCxnSpPr>
          <p:nvPr/>
        </p:nvCxnSpPr>
        <p:spPr>
          <a:xfrm rot="16200000" flipH="1">
            <a:off x="6937146" y="3963998"/>
            <a:ext cx="915872" cy="500244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412480" y="4039263"/>
            <a:ext cx="339752" cy="92103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3" idx="0"/>
          </p:cNvCxnSpPr>
          <p:nvPr/>
        </p:nvCxnSpPr>
        <p:spPr>
          <a:xfrm rot="5400000" flipH="1" flipV="1">
            <a:off x="5570690" y="2370068"/>
            <a:ext cx="850122" cy="444783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3" idx="2"/>
          </p:cNvCxnSpPr>
          <p:nvPr/>
        </p:nvCxnSpPr>
        <p:spPr>
          <a:xfrm rot="16200000" flipH="1">
            <a:off x="5566179" y="3963365"/>
            <a:ext cx="915872" cy="501510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4" idx="0"/>
          </p:cNvCxnSpPr>
          <p:nvPr/>
        </p:nvCxnSpPr>
        <p:spPr>
          <a:xfrm rot="16200000" flipV="1">
            <a:off x="3733942" y="2500684"/>
            <a:ext cx="850120" cy="119756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14" idx="2"/>
          </p:cNvCxnSpPr>
          <p:nvPr/>
        </p:nvCxnSpPr>
        <p:spPr>
          <a:xfrm rot="5400000">
            <a:off x="3729430" y="4150708"/>
            <a:ext cx="915872" cy="63029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15" idx="0"/>
          </p:cNvCxnSpPr>
          <p:nvPr/>
        </p:nvCxnSpPr>
        <p:spPr>
          <a:xfrm rot="16200000" flipV="1">
            <a:off x="1262672" y="2347311"/>
            <a:ext cx="850120" cy="490297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9" idx="1"/>
          </p:cNvCxnSpPr>
          <p:nvPr/>
        </p:nvCxnSpPr>
        <p:spPr>
          <a:xfrm rot="10800000">
            <a:off x="1052624" y="4880344"/>
            <a:ext cx="535881" cy="592616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15" idx="2"/>
          </p:cNvCxnSpPr>
          <p:nvPr/>
        </p:nvCxnSpPr>
        <p:spPr>
          <a:xfrm rot="5400000">
            <a:off x="1246233" y="3985413"/>
            <a:ext cx="915876" cy="457419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16" idx="0"/>
          </p:cNvCxnSpPr>
          <p:nvPr/>
        </p:nvCxnSpPr>
        <p:spPr>
          <a:xfrm rot="16200000" flipV="1">
            <a:off x="360601" y="2451081"/>
            <a:ext cx="850120" cy="282758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6" idx="2"/>
          </p:cNvCxnSpPr>
          <p:nvPr/>
        </p:nvCxnSpPr>
        <p:spPr>
          <a:xfrm rot="5400000">
            <a:off x="327723" y="4072743"/>
            <a:ext cx="915876" cy="282758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>
            <a:off x="2982432" y="1483242"/>
            <a:ext cx="520999" cy="404038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16" idx="0"/>
          </p:cNvCxnSpPr>
          <p:nvPr/>
        </p:nvCxnSpPr>
        <p:spPr>
          <a:xfrm rot="5400000" flipH="1" flipV="1">
            <a:off x="1111999" y="1982441"/>
            <a:ext cx="850120" cy="1220038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2"/>
          </p:cNvCxnSpPr>
          <p:nvPr/>
        </p:nvCxnSpPr>
        <p:spPr>
          <a:xfrm rot="16200000" flipH="1">
            <a:off x="1079121" y="3604103"/>
            <a:ext cx="915876" cy="1220038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4550734" y="1403498"/>
            <a:ext cx="637957" cy="5741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471190" y="322367"/>
            <a:ext cx="2512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Over-Speed Brake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285459" y="5114261"/>
            <a:ext cx="18606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RGA/O-Brake </a:t>
            </a:r>
            <a:r>
              <a:rPr lang="en-US" sz="1400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Assy</a:t>
            </a:r>
            <a:endParaRPr lang="en-US" sz="1400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algn="ctr"/>
            <a:r>
              <a:rPr lang="en-US" sz="1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Xxxxxx-1</a:t>
            </a:r>
          </a:p>
          <a:p>
            <a:pPr algn="ctr"/>
            <a:r>
              <a:rPr lang="en-US" sz="1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(2)</a:t>
            </a:r>
            <a:endParaRPr lang="en-US" sz="1400" dirty="0"/>
          </a:p>
        </p:txBody>
      </p:sp>
      <p:cxnSp>
        <p:nvCxnSpPr>
          <p:cNvPr id="52" name="Straight Arrow Connector 51"/>
          <p:cNvCxnSpPr/>
          <p:nvPr/>
        </p:nvCxnSpPr>
        <p:spPr>
          <a:xfrm rot="10800000">
            <a:off x="3019648" y="4901609"/>
            <a:ext cx="340241" cy="3083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 flipH="1" flipV="1">
            <a:off x="4991987" y="4896294"/>
            <a:ext cx="372139" cy="276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sm_rga_brake_right_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82880" y="1280160"/>
            <a:ext cx="4221786" cy="4613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 smtClean="0"/>
              <a:t>O-brake Interface Design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228526-1675-4712-A8EB-47CCCEAA760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 descr="asm_rga_brake_left_1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297680" y="1280160"/>
            <a:ext cx="4222076" cy="4613822"/>
          </a:xfrm>
          <a:prstGeom prst="rect">
            <a:avLst/>
          </a:prstGeom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731520" y="1645920"/>
            <a:ext cx="167545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Right Hand LRU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>
            <a:stCxn id="14" idx="0"/>
          </p:cNvCxnSpPr>
          <p:nvPr/>
        </p:nvCxnSpPr>
        <p:spPr>
          <a:xfrm rot="16200000" flipV="1">
            <a:off x="6911676" y="4331476"/>
            <a:ext cx="767299" cy="62814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6492240" y="5029200"/>
            <a:ext cx="22343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Left Hand LRU</a:t>
            </a:r>
          </a:p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Same as RH except</a:t>
            </a:r>
          </a:p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O-brake rotated 180º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>
            <a:stCxn id="7" idx="2"/>
          </p:cNvCxnSpPr>
          <p:nvPr/>
        </p:nvCxnSpPr>
        <p:spPr>
          <a:xfrm rot="16200000" flipH="1">
            <a:off x="1315688" y="2238035"/>
            <a:ext cx="1037025" cy="52990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85"/>
          <p:cNvSpPr txBox="1">
            <a:spLocks noChangeArrowheads="1"/>
          </p:cNvSpPr>
          <p:nvPr/>
        </p:nvSpPr>
        <p:spPr bwMode="auto">
          <a:xfrm>
            <a:off x="457200" y="5943600"/>
            <a:ext cx="8229600" cy="307975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Over-Speed Brake does not require hydraulic or electric interfaces.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2011680" y="5029200"/>
            <a:ext cx="202758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Arial" pitchFamily="34" charset="0"/>
                <a:cs typeface="Arial" pitchFamily="34" charset="0"/>
              </a:rPr>
              <a:t>Female spline mates with existing torque coupling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Straight Connector 19"/>
          <p:cNvCxnSpPr>
            <a:stCxn id="19" idx="3"/>
          </p:cNvCxnSpPr>
          <p:nvPr/>
        </p:nvCxnSpPr>
        <p:spPr>
          <a:xfrm>
            <a:off x="4039263" y="5444699"/>
            <a:ext cx="644055" cy="10531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27" idx="2"/>
          </p:cNvCxnSpPr>
          <p:nvPr/>
        </p:nvCxnSpPr>
        <p:spPr>
          <a:xfrm rot="5400000">
            <a:off x="3734731" y="2460490"/>
            <a:ext cx="1715097" cy="1255507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4391119" y="1645920"/>
            <a:ext cx="1657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latin typeface="Arial" pitchFamily="34" charset="0"/>
                <a:cs typeface="Arial" pitchFamily="34" charset="0"/>
              </a:rPr>
              <a:t>RGA interfaces </a:t>
            </a:r>
          </a:p>
          <a:p>
            <a:pPr algn="ctr"/>
            <a:r>
              <a:rPr lang="en-US" sz="1600" dirty="0" smtClean="0">
                <a:latin typeface="Arial" pitchFamily="34" charset="0"/>
                <a:cs typeface="Arial" pitchFamily="34" charset="0"/>
              </a:rPr>
              <a:t>same as current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1" name="Straight Connector 30"/>
          <p:cNvCxnSpPr>
            <a:stCxn id="19" idx="1"/>
          </p:cNvCxnSpPr>
          <p:nvPr/>
        </p:nvCxnSpPr>
        <p:spPr>
          <a:xfrm rot="10800000" flipV="1">
            <a:off x="596352" y="5444698"/>
            <a:ext cx="1415329" cy="162917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27" idx="2"/>
          </p:cNvCxnSpPr>
          <p:nvPr/>
        </p:nvCxnSpPr>
        <p:spPr>
          <a:xfrm rot="16200000" flipH="1">
            <a:off x="5792130" y="1658596"/>
            <a:ext cx="1683291" cy="2827487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7" idx="1"/>
          </p:cNvCxnSpPr>
          <p:nvPr/>
        </p:nvCxnSpPr>
        <p:spPr>
          <a:xfrm rot="10800000">
            <a:off x="3344323" y="1846652"/>
            <a:ext cx="1046797" cy="91657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7" idx="3"/>
          </p:cNvCxnSpPr>
          <p:nvPr/>
        </p:nvCxnSpPr>
        <p:spPr>
          <a:xfrm>
            <a:off x="6048944" y="1938308"/>
            <a:ext cx="956954" cy="3555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473595" y="322365"/>
            <a:ext cx="2568271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Over-Speed Brake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 smtClean="0"/>
              <a:t>LRU Sub-Assemblies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228526-1675-4712-A8EB-47CCCEAA76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Box 85"/>
          <p:cNvSpPr txBox="1">
            <a:spLocks noChangeArrowheads="1"/>
          </p:cNvSpPr>
          <p:nvPr/>
        </p:nvSpPr>
        <p:spPr bwMode="auto">
          <a:xfrm>
            <a:off x="457200" y="5943600"/>
            <a:ext cx="8229600" cy="307975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Over-Speed Brake is integrated with an RGA as one LRU.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asm_rga_brake_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097282"/>
            <a:ext cx="2350262" cy="3155061"/>
          </a:xfrm>
          <a:prstGeom prst="rect">
            <a:avLst/>
          </a:prstGeom>
        </p:spPr>
      </p:pic>
      <p:pic>
        <p:nvPicPr>
          <p:cNvPr id="8" name="Picture 7" descr="asm_rga_brake_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377440" y="1097282"/>
            <a:ext cx="2885168" cy="4224930"/>
          </a:xfrm>
          <a:prstGeom prst="rect">
            <a:avLst/>
          </a:prstGeom>
        </p:spPr>
      </p:pic>
      <p:pic>
        <p:nvPicPr>
          <p:cNvPr id="9" name="Picture 8" descr="asm_rga_brake_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463040" y="4206240"/>
            <a:ext cx="1399232" cy="1193644"/>
          </a:xfrm>
          <a:prstGeom prst="rect">
            <a:avLst/>
          </a:prstGeom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1645920" y="5303520"/>
            <a:ext cx="2971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>
                <a:latin typeface="Arial" pitchFamily="34" charset="0"/>
                <a:cs typeface="Arial" pitchFamily="34" charset="0"/>
              </a:rPr>
              <a:t>Seal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and fasteners for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joining the two sub-assemblies</a:t>
            </a:r>
          </a:p>
        </p:txBody>
      </p:sp>
      <p:cxnSp>
        <p:nvCxnSpPr>
          <p:cNvPr id="11" name="Straight Connector 10"/>
          <p:cNvCxnSpPr>
            <a:stCxn id="10" idx="0"/>
          </p:cNvCxnSpPr>
          <p:nvPr/>
        </p:nvCxnSpPr>
        <p:spPr>
          <a:xfrm rot="16200000" flipV="1">
            <a:off x="2396822" y="4568521"/>
            <a:ext cx="477078" cy="99291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5543550" y="1126504"/>
            <a:ext cx="27527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RGA and Brake assemblies could be tested separately. 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traight Connector 12"/>
          <p:cNvCxnSpPr>
            <a:stCxn id="12" idx="2"/>
          </p:cNvCxnSpPr>
          <p:nvPr/>
        </p:nvCxnSpPr>
        <p:spPr>
          <a:xfrm rot="5400000">
            <a:off x="6227258" y="2284874"/>
            <a:ext cx="1266250" cy="11906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12" idx="2"/>
          </p:cNvCxnSpPr>
          <p:nvPr/>
        </p:nvCxnSpPr>
        <p:spPr>
          <a:xfrm rot="5400000">
            <a:off x="5855783" y="1570499"/>
            <a:ext cx="923350" cy="120491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0" idx="0"/>
          </p:cNvCxnSpPr>
          <p:nvPr/>
        </p:nvCxnSpPr>
        <p:spPr>
          <a:xfrm rot="16200000" flipV="1">
            <a:off x="2623434" y="4795134"/>
            <a:ext cx="564543" cy="45223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2329733" y="1478942"/>
            <a:ext cx="15346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Modified existing RGA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3633746" y="2130947"/>
            <a:ext cx="16825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Modified existing Over-Speed Brake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1980483" y="2174684"/>
            <a:ext cx="687183" cy="345272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9" idx="2"/>
          </p:cNvCxnSpPr>
          <p:nvPr/>
        </p:nvCxnSpPr>
        <p:spPr>
          <a:xfrm rot="5400000">
            <a:off x="3748082" y="3029456"/>
            <a:ext cx="1102220" cy="351642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sm_rga_brake_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212080" y="1097280"/>
            <a:ext cx="3895590" cy="4224930"/>
          </a:xfrm>
          <a:prstGeom prst="rect">
            <a:avLst/>
          </a:prstGeom>
        </p:spPr>
      </p:pic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5852160" y="4754880"/>
            <a:ext cx="22502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Integration of O-brake and RGA into one LRU avoided airframe modification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73779" y="328592"/>
            <a:ext cx="23058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Over-Speed Brake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 smtClean="0"/>
              <a:t>O-brake Minimum Engagement Speed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228526-1675-4712-A8EB-47CCCEAA76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Box 85"/>
          <p:cNvSpPr txBox="1">
            <a:spLocks noChangeArrowheads="1"/>
          </p:cNvSpPr>
          <p:nvPr/>
        </p:nvSpPr>
        <p:spPr bwMode="auto">
          <a:xfrm>
            <a:off x="457200" y="5943600"/>
            <a:ext cx="8229600" cy="307975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Sensitivity study to be preformed during preliminary design phase to predict lockout speed range.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obrake_xsection.cgm"/>
          <p:cNvPicPr>
            <a:picLocks noChangeAspect="1"/>
          </p:cNvPicPr>
          <p:nvPr/>
        </p:nvPicPr>
        <p:blipFill>
          <a:blip r:embed="rId2" cstate="print"/>
          <a:srcRect l="18270" t="24584" r="18270" b="24584"/>
          <a:stretch>
            <a:fillRect/>
          </a:stretch>
        </p:blipFill>
        <p:spPr>
          <a:xfrm>
            <a:off x="274320" y="1097280"/>
            <a:ext cx="8575325" cy="4339183"/>
          </a:xfrm>
          <a:prstGeom prst="rect">
            <a:avLst/>
          </a:prstGeom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801320" y="1645920"/>
            <a:ext cx="31277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New governor </a:t>
            </a:r>
            <a:r>
              <a:rPr lang="en-US" sz="1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spring</a:t>
            </a:r>
          </a:p>
          <a:p>
            <a:pPr algn="ctr"/>
            <a:r>
              <a:rPr lang="en-US" sz="1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(800 rpm &lt; brake engagement &lt; 1200 rpm)</a:t>
            </a:r>
            <a:endParaRPr lang="en-US" sz="12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16200000" flipH="1">
            <a:off x="2196552" y="2725311"/>
            <a:ext cx="1312815" cy="203610"/>
          </a:xfrm>
          <a:prstGeom prst="line">
            <a:avLst/>
          </a:prstGeom>
          <a:ln>
            <a:solidFill>
              <a:srgbClr val="0000CC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57199" y="4480560"/>
            <a:ext cx="5486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Every legacy brake tested to +/- 200 rpm engagement speed requirement. 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 review of the tolerance stack-ups and the legacy assembly shimming procedures planned for preliminary design phase to determine a higher minimum brake engagement speed for this application.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72916" y="324277"/>
            <a:ext cx="23853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Over-Speed Brake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torque_shaft_presentation_temp.jpg"/>
          <p:cNvPicPr>
            <a:picLocks noChangeAspect="1"/>
          </p:cNvPicPr>
          <p:nvPr/>
        </p:nvPicPr>
        <p:blipFill>
          <a:blip r:embed="rId3" cstate="print"/>
          <a:srcRect l="2522" t="3898" r="1565" b="1986"/>
          <a:stretch>
            <a:fillRect/>
          </a:stretch>
        </p:blipFill>
        <p:spPr>
          <a:xfrm>
            <a:off x="1679714" y="1944835"/>
            <a:ext cx="5784572" cy="296833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822833A-E901-4BAC-B062-473B3260A0E9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0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619125"/>
            <a:ext cx="8280400" cy="612775"/>
          </a:xfrm>
          <a:effectLst/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Design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803082" y="1383050"/>
            <a:ext cx="75378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Isometric view (length not to scale)</a:t>
            </a:r>
            <a:endParaRPr lang="en-US" sz="1400" dirty="0">
              <a:latin typeface="Arial" charset="0"/>
              <a:cs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6471592" y="315201"/>
            <a:ext cx="20609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Fusible Torque Shaft</a:t>
            </a:r>
            <a:endParaRPr lang="en-US" sz="16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822833A-E901-4BAC-B062-473B3260A0E9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0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619125"/>
            <a:ext cx="8280400" cy="612775"/>
          </a:xfrm>
          <a:effectLst/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Design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803082" y="1244996"/>
            <a:ext cx="75378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Nut anti-rotation</a:t>
            </a:r>
            <a:endParaRPr lang="en-US" sz="1400" dirty="0">
              <a:latin typeface="Arial" charset="0"/>
              <a:cs typeface="Arial" charset="0"/>
            </a:endParaRPr>
          </a:p>
        </p:txBody>
      </p:sp>
      <p:pic>
        <p:nvPicPr>
          <p:cNvPr id="17" name="Picture 16" descr="torque_shaft_presentation_temp2.jpg"/>
          <p:cNvPicPr>
            <a:picLocks noChangeAspect="1"/>
          </p:cNvPicPr>
          <p:nvPr/>
        </p:nvPicPr>
        <p:blipFill>
          <a:blip r:embed="rId3" cstate="print"/>
          <a:srcRect l="37826" t="1238" r="20000" b="6808"/>
          <a:stretch>
            <a:fillRect/>
          </a:stretch>
        </p:blipFill>
        <p:spPr>
          <a:xfrm>
            <a:off x="1227151" y="2087213"/>
            <a:ext cx="2353587" cy="2683574"/>
          </a:xfrm>
          <a:prstGeom prst="rect">
            <a:avLst/>
          </a:prstGeom>
        </p:spPr>
      </p:pic>
      <p:pic>
        <p:nvPicPr>
          <p:cNvPr id="21" name="Picture 20" descr="torque_shaft_presentation_temp3.jpg"/>
          <p:cNvPicPr>
            <a:picLocks noChangeAspect="1"/>
          </p:cNvPicPr>
          <p:nvPr/>
        </p:nvPicPr>
        <p:blipFill>
          <a:blip r:embed="rId4" cstate="print"/>
          <a:srcRect l="28522" t="17035" r="35130" b="20111"/>
          <a:stretch>
            <a:fillRect/>
          </a:stretch>
        </p:blipFill>
        <p:spPr>
          <a:xfrm>
            <a:off x="4807889" y="2023275"/>
            <a:ext cx="3108959" cy="2811451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42204" y="1347848"/>
            <a:ext cx="8540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Nut</a:t>
            </a:r>
            <a:endParaRPr lang="en-US" sz="1400" dirty="0">
              <a:latin typeface="Arial" charset="0"/>
              <a:cs typeface="Arial" charset="0"/>
            </a:endParaRPr>
          </a:p>
        </p:txBody>
      </p:sp>
      <p:cxnSp>
        <p:nvCxnSpPr>
          <p:cNvPr id="10" name="Straight Arrow Connector 9"/>
          <p:cNvCxnSpPr>
            <a:stCxn id="9" idx="2"/>
          </p:cNvCxnSpPr>
          <p:nvPr/>
        </p:nvCxnSpPr>
        <p:spPr>
          <a:xfrm rot="16200000" flipH="1">
            <a:off x="1666732" y="1658105"/>
            <a:ext cx="535484" cy="53052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203882" y="1724534"/>
            <a:ext cx="15087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Keyed washer / lock washer</a:t>
            </a:r>
            <a:endParaRPr lang="en-US" sz="1400" dirty="0">
              <a:latin typeface="Arial" charset="0"/>
              <a:cs typeface="Arial" charset="0"/>
            </a:endParaRPr>
          </a:p>
        </p:txBody>
      </p:sp>
      <p:cxnSp>
        <p:nvCxnSpPr>
          <p:cNvPr id="23" name="Straight Arrow Connector 22"/>
          <p:cNvCxnSpPr>
            <a:stCxn id="19" idx="2"/>
          </p:cNvCxnSpPr>
          <p:nvPr/>
        </p:nvCxnSpPr>
        <p:spPr>
          <a:xfrm rot="5400000">
            <a:off x="7358830" y="1902209"/>
            <a:ext cx="253907" cy="9449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181599" y="5097463"/>
            <a:ext cx="14003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Retaining wire / spring ring</a:t>
            </a:r>
            <a:endParaRPr lang="en-US" sz="1400" dirty="0">
              <a:latin typeface="Arial" charset="0"/>
              <a:cs typeface="Arial" charset="0"/>
            </a:endParaRPr>
          </a:p>
        </p:txBody>
      </p:sp>
      <p:cxnSp>
        <p:nvCxnSpPr>
          <p:cNvPr id="27" name="Straight Arrow Connector 26"/>
          <p:cNvCxnSpPr>
            <a:stCxn id="25" idx="0"/>
          </p:cNvCxnSpPr>
          <p:nvPr/>
        </p:nvCxnSpPr>
        <p:spPr>
          <a:xfrm rot="5400000" flipH="1" flipV="1">
            <a:off x="5977760" y="4631292"/>
            <a:ext cx="370188" cy="56215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6471591" y="322290"/>
            <a:ext cx="20609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Arial" charset="0"/>
                <a:cs typeface="Arial" charset="0"/>
              </a:rPr>
              <a:t>Fusible Torque Shaft</a:t>
            </a: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317630" y="5131970"/>
            <a:ext cx="8540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  <a:cs typeface="Arial" charset="0"/>
              </a:rPr>
              <a:t>Shaft coupling</a:t>
            </a:r>
            <a:endParaRPr lang="en-US" sz="1400" dirty="0">
              <a:latin typeface="Arial" charset="0"/>
              <a:cs typeface="Arial" charset="0"/>
            </a:endParaRPr>
          </a:p>
        </p:txBody>
      </p:sp>
      <p:cxnSp>
        <p:nvCxnSpPr>
          <p:cNvPr id="32" name="Straight Arrow Connector 31"/>
          <p:cNvCxnSpPr>
            <a:stCxn id="31" idx="0"/>
          </p:cNvCxnSpPr>
          <p:nvPr/>
        </p:nvCxnSpPr>
        <p:spPr>
          <a:xfrm rot="16200000" flipV="1">
            <a:off x="2110254" y="4497585"/>
            <a:ext cx="741124" cy="52764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WC04_EngineeredSystems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507894"/>
      </a:accent1>
      <a:accent2>
        <a:srgbClr val="FC1921"/>
      </a:accent2>
      <a:accent3>
        <a:srgbClr val="FFFFFF"/>
      </a:accent3>
      <a:accent4>
        <a:srgbClr val="000000"/>
      </a:accent4>
      <a:accent5>
        <a:srgbClr val="B3BEC8"/>
      </a:accent5>
      <a:accent6>
        <a:srgbClr val="E4161D"/>
      </a:accent6>
      <a:hlink>
        <a:srgbClr val="0000FF"/>
      </a:hlink>
      <a:folHlink>
        <a:srgbClr val="DDDDDD"/>
      </a:folHlink>
    </a:clrScheme>
    <a:fontScheme name="CWC04_EngineeredSystems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WC04_EngineeredSystem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C:\DOCUME~1\mareks\LOCALS~1\Temp\CWC04_EngineeredSystems.pot</Template>
  <TotalTime>25743</TotalTime>
  <Words>1659</Words>
  <Application>Microsoft Office PowerPoint</Application>
  <PresentationFormat>On-screen Show (4:3)</PresentationFormat>
  <Paragraphs>443</Paragraphs>
  <Slides>28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CWC04_EngineeredSystems</vt:lpstr>
      <vt:lpstr>Boeing MMA WBDDS SPF Mitigation Design  Improvements  SRR  July 16, 2010    </vt:lpstr>
      <vt:lpstr>SRR</vt:lpstr>
      <vt:lpstr>SPECIFICATION COMMENTS</vt:lpstr>
      <vt:lpstr>WBDDS Driveline Component Locations</vt:lpstr>
      <vt:lpstr>O-brake Interface Design</vt:lpstr>
      <vt:lpstr>LRU Sub-Assemblies</vt:lpstr>
      <vt:lpstr>O-brake Minimum Engagement Speed</vt:lpstr>
      <vt:lpstr>Design</vt:lpstr>
      <vt:lpstr>Design</vt:lpstr>
      <vt:lpstr>Design</vt:lpstr>
      <vt:lpstr>Design</vt:lpstr>
      <vt:lpstr>Design</vt:lpstr>
      <vt:lpstr>Torque Limiter</vt:lpstr>
      <vt:lpstr>Location</vt:lpstr>
      <vt:lpstr>Slide 15</vt:lpstr>
      <vt:lpstr>Actuator ATP</vt:lpstr>
      <vt:lpstr>O-Brake ATP</vt:lpstr>
      <vt:lpstr>O-Brake Assembly ATP</vt:lpstr>
      <vt:lpstr>Fusible  Torque Shaft ATP</vt:lpstr>
      <vt:lpstr>Torque Shaft ATP – Same as current TS</vt:lpstr>
      <vt:lpstr>Qualification Test Plan</vt:lpstr>
      <vt:lpstr>Qualification Test Plan</vt:lpstr>
      <vt:lpstr>O-Brake Qualification Plan</vt:lpstr>
      <vt:lpstr>FTS Qual Test Plan</vt:lpstr>
      <vt:lpstr>Potential Mini QSR</vt:lpstr>
      <vt:lpstr>QSR</vt:lpstr>
      <vt:lpstr>QSR</vt:lpstr>
      <vt:lpstr>Exit Criteria</vt:lpstr>
    </vt:vector>
  </TitlesOfParts>
  <Company>Curtiss-Wright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David Edwards</cp:lastModifiedBy>
  <cp:revision>813</cp:revision>
  <dcterms:created xsi:type="dcterms:W3CDTF">2004-05-14T15:54:55Z</dcterms:created>
  <dcterms:modified xsi:type="dcterms:W3CDTF">2010-07-16T21:54:23Z</dcterms:modified>
</cp:coreProperties>
</file>