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4"/>
  </p:sldMasterIdLst>
  <p:notesMasterIdLst>
    <p:notesMasterId r:id="rId23"/>
  </p:notesMasterIdLst>
  <p:handoutMasterIdLst>
    <p:handoutMasterId r:id="rId24"/>
  </p:handoutMasterIdLst>
  <p:sldIdLst>
    <p:sldId id="1261" r:id="rId5"/>
    <p:sldId id="1262" r:id="rId6"/>
    <p:sldId id="1282" r:id="rId7"/>
    <p:sldId id="1278" r:id="rId8"/>
    <p:sldId id="1277" r:id="rId9"/>
    <p:sldId id="1279" r:id="rId10"/>
    <p:sldId id="1280" r:id="rId11"/>
    <p:sldId id="1281" r:id="rId12"/>
    <p:sldId id="1273" r:id="rId13"/>
    <p:sldId id="1283" r:id="rId14"/>
    <p:sldId id="1274" r:id="rId15"/>
    <p:sldId id="1270" r:id="rId16"/>
    <p:sldId id="1271" r:id="rId17"/>
    <p:sldId id="1276" r:id="rId18"/>
    <p:sldId id="1285" r:id="rId19"/>
    <p:sldId id="1272" r:id="rId20"/>
    <p:sldId id="1275" r:id="rId21"/>
    <p:sldId id="1286" r:id="rId22"/>
  </p:sldIdLst>
  <p:sldSz cx="9144000" cy="6858000" type="screen4x3"/>
  <p:notesSz cx="7010400" cy="9296400"/>
  <p:defaultTextStyle>
    <a:defPPr>
      <a:defRPr lang="en-US"/>
    </a:defPPr>
    <a:lvl1pPr algn="ctr" rtl="0" eaLnBrk="0" fontAlgn="base" hangingPunct="0">
      <a:spcBef>
        <a:spcPct val="0"/>
      </a:spcBef>
      <a:spcAft>
        <a:spcPct val="0"/>
      </a:spcAft>
      <a:defRPr sz="2400" b="1" kern="1200">
        <a:solidFill>
          <a:schemeClr val="tx1"/>
        </a:solidFill>
        <a:latin typeface="Times" pitchFamily="18" charset="0"/>
        <a:ea typeface="+mn-ea"/>
        <a:cs typeface="+mn-cs"/>
      </a:defRPr>
    </a:lvl1pPr>
    <a:lvl2pPr marL="457200" algn="ctr" rtl="0" eaLnBrk="0" fontAlgn="base" hangingPunct="0">
      <a:spcBef>
        <a:spcPct val="0"/>
      </a:spcBef>
      <a:spcAft>
        <a:spcPct val="0"/>
      </a:spcAft>
      <a:defRPr sz="2400" b="1" kern="1200">
        <a:solidFill>
          <a:schemeClr val="tx1"/>
        </a:solidFill>
        <a:latin typeface="Times" pitchFamily="18" charset="0"/>
        <a:ea typeface="+mn-ea"/>
        <a:cs typeface="+mn-cs"/>
      </a:defRPr>
    </a:lvl2pPr>
    <a:lvl3pPr marL="914400" algn="ctr" rtl="0" eaLnBrk="0" fontAlgn="base" hangingPunct="0">
      <a:spcBef>
        <a:spcPct val="0"/>
      </a:spcBef>
      <a:spcAft>
        <a:spcPct val="0"/>
      </a:spcAft>
      <a:defRPr sz="2400" b="1" kern="1200">
        <a:solidFill>
          <a:schemeClr val="tx1"/>
        </a:solidFill>
        <a:latin typeface="Times" pitchFamily="18" charset="0"/>
        <a:ea typeface="+mn-ea"/>
        <a:cs typeface="+mn-cs"/>
      </a:defRPr>
    </a:lvl3pPr>
    <a:lvl4pPr marL="1371600" algn="ctr" rtl="0" eaLnBrk="0" fontAlgn="base" hangingPunct="0">
      <a:spcBef>
        <a:spcPct val="0"/>
      </a:spcBef>
      <a:spcAft>
        <a:spcPct val="0"/>
      </a:spcAft>
      <a:defRPr sz="2400" b="1" kern="1200">
        <a:solidFill>
          <a:schemeClr val="tx1"/>
        </a:solidFill>
        <a:latin typeface="Times" pitchFamily="18" charset="0"/>
        <a:ea typeface="+mn-ea"/>
        <a:cs typeface="+mn-cs"/>
      </a:defRPr>
    </a:lvl4pPr>
    <a:lvl5pPr marL="1828800" algn="ctr" rtl="0" eaLnBrk="0" fontAlgn="base" hangingPunct="0">
      <a:spcBef>
        <a:spcPct val="0"/>
      </a:spcBef>
      <a:spcAft>
        <a:spcPct val="0"/>
      </a:spcAft>
      <a:defRPr sz="2400" b="1" kern="1200">
        <a:solidFill>
          <a:schemeClr val="tx1"/>
        </a:solidFill>
        <a:latin typeface="Times" pitchFamily="18" charset="0"/>
        <a:ea typeface="+mn-ea"/>
        <a:cs typeface="+mn-cs"/>
      </a:defRPr>
    </a:lvl5pPr>
    <a:lvl6pPr marL="2286000" algn="l" defTabSz="914400" rtl="0" eaLnBrk="1" latinLnBrk="0" hangingPunct="1">
      <a:defRPr sz="2400" b="1" kern="1200">
        <a:solidFill>
          <a:schemeClr val="tx1"/>
        </a:solidFill>
        <a:latin typeface="Times" pitchFamily="18" charset="0"/>
        <a:ea typeface="+mn-ea"/>
        <a:cs typeface="+mn-cs"/>
      </a:defRPr>
    </a:lvl6pPr>
    <a:lvl7pPr marL="2743200" algn="l" defTabSz="914400" rtl="0" eaLnBrk="1" latinLnBrk="0" hangingPunct="1">
      <a:defRPr sz="2400" b="1" kern="1200">
        <a:solidFill>
          <a:schemeClr val="tx1"/>
        </a:solidFill>
        <a:latin typeface="Times" pitchFamily="18" charset="0"/>
        <a:ea typeface="+mn-ea"/>
        <a:cs typeface="+mn-cs"/>
      </a:defRPr>
    </a:lvl7pPr>
    <a:lvl8pPr marL="3200400" algn="l" defTabSz="914400" rtl="0" eaLnBrk="1" latinLnBrk="0" hangingPunct="1">
      <a:defRPr sz="2400" b="1" kern="1200">
        <a:solidFill>
          <a:schemeClr val="tx1"/>
        </a:solidFill>
        <a:latin typeface="Times" pitchFamily="18" charset="0"/>
        <a:ea typeface="+mn-ea"/>
        <a:cs typeface="+mn-cs"/>
      </a:defRPr>
    </a:lvl8pPr>
    <a:lvl9pPr marL="3657600" algn="l" defTabSz="914400" rtl="0" eaLnBrk="1" latinLnBrk="0" hangingPunct="1">
      <a:defRPr sz="2400" b="1"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0000"/>
    <a:srgbClr val="0000CC"/>
    <a:srgbClr val="0000FF"/>
    <a:srgbClr val="0A0129"/>
    <a:srgbClr val="000099"/>
    <a:srgbClr val="6600CC"/>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0039" autoAdjust="0"/>
    <p:restoredTop sz="98027" autoAdjust="0"/>
  </p:normalViewPr>
  <p:slideViewPr>
    <p:cSldViewPr snapToGrid="0">
      <p:cViewPr varScale="1">
        <p:scale>
          <a:sx n="80" d="100"/>
          <a:sy n="80" d="100"/>
        </p:scale>
        <p:origin x="-852"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6BCCFE1-D97B-4A20-94AF-B3DB7A3DCAD7}" type="datetimeFigureOut">
              <a:rPr lang="en-US" smtClean="0"/>
              <a:pPr/>
              <a:t>6/26/2010</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4B2663E6-0E8A-485C-B98F-82BB8C6139A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eaLnBrk="1" hangingPunct="1">
              <a:defRPr sz="1200" b="0" smtClean="0">
                <a:latin typeface="Arial" charset="0"/>
              </a:defRPr>
            </a:lvl1pPr>
          </a:lstStyle>
          <a:p>
            <a:pPr>
              <a:defRPr/>
            </a:pPr>
            <a:endParaRPr lang="en-US"/>
          </a:p>
        </p:txBody>
      </p:sp>
      <p:sp>
        <p:nvSpPr>
          <p:cNvPr id="208899" name="Rectangle 3"/>
          <p:cNvSpPr>
            <a:spLocks noGrp="1" noChangeArrowheads="1"/>
          </p:cNvSpPr>
          <p:nvPr>
            <p:ph type="dt"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1" hangingPunct="1">
              <a:defRPr sz="1200" b="0" smtClean="0">
                <a:latin typeface="Arial" charset="0"/>
              </a:defRPr>
            </a:lvl1pPr>
          </a:lstStyle>
          <a:p>
            <a:pPr>
              <a:defRPr/>
            </a:pPr>
            <a:endParaRPr lang="en-US"/>
          </a:p>
        </p:txBody>
      </p:sp>
      <p:sp>
        <p:nvSpPr>
          <p:cNvPr id="23142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208901" name="Rectangle 5"/>
          <p:cNvSpPr>
            <a:spLocks noGrp="1" noChangeArrowheads="1"/>
          </p:cNvSpPr>
          <p:nvPr>
            <p:ph type="body" sz="quarter" idx="3"/>
          </p:nvPr>
        </p:nvSpPr>
        <p:spPr bwMode="auto">
          <a:xfrm>
            <a:off x="701040" y="4415790"/>
            <a:ext cx="560832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8902" name="Rectangle 6"/>
          <p:cNvSpPr>
            <a:spLocks noGrp="1" noChangeArrowheads="1"/>
          </p:cNvSpPr>
          <p:nvPr>
            <p:ph type="ftr" sz="quarter" idx="4"/>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eaLnBrk="1" hangingPunct="1">
              <a:defRPr sz="1200" b="0" smtClean="0">
                <a:latin typeface="Arial" charset="0"/>
              </a:defRPr>
            </a:lvl1pPr>
          </a:lstStyle>
          <a:p>
            <a:pPr>
              <a:defRPr/>
            </a:pPr>
            <a:endParaRPr lang="en-US"/>
          </a:p>
        </p:txBody>
      </p:sp>
      <p:sp>
        <p:nvSpPr>
          <p:cNvPr id="208903" name="Rectangle 7"/>
          <p:cNvSpPr>
            <a:spLocks noGrp="1" noChangeArrowheads="1"/>
          </p:cNvSpPr>
          <p:nvPr>
            <p:ph type="sldNum" sz="quarter" idx="5"/>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1" hangingPunct="1">
              <a:defRPr sz="1200" b="0" smtClean="0">
                <a:latin typeface="Arial" charset="0"/>
              </a:defRPr>
            </a:lvl1pPr>
          </a:lstStyle>
          <a:p>
            <a:pPr>
              <a:defRPr/>
            </a:pPr>
            <a:fld id="{1AEB2FEF-3A31-41EC-9F65-9DFD83A2A1D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p:spPr>
        <p:txBody>
          <a:bodyPr/>
          <a:lstStyle/>
          <a:p>
            <a:endParaRPr lang="en-US" smtClean="0"/>
          </a:p>
        </p:txBody>
      </p:sp>
      <p:sp>
        <p:nvSpPr>
          <p:cNvPr id="13316" name="Slide Number Placeholder 3"/>
          <p:cNvSpPr>
            <a:spLocks noGrp="1"/>
          </p:cNvSpPr>
          <p:nvPr>
            <p:ph type="sldNum" sz="quarter" idx="5"/>
          </p:nvPr>
        </p:nvSpPr>
        <p:spPr>
          <a:noFill/>
        </p:spPr>
        <p:txBody>
          <a:bodyPr/>
          <a:lstStyle/>
          <a:p>
            <a:pPr defTabSz="917981"/>
            <a:fld id="{54F5AACE-C918-49E8-BB51-5DCFD772F629}" type="slidenum">
              <a:rPr lang="en-US" smtClean="0"/>
              <a:pPr defTabSz="917981"/>
              <a:t>1</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p:spPr>
        <p:txBody>
          <a:bodyPr/>
          <a:lstStyle/>
          <a:p>
            <a:endParaRPr lang="en-US" smtClean="0"/>
          </a:p>
        </p:txBody>
      </p:sp>
      <p:sp>
        <p:nvSpPr>
          <p:cNvPr id="16388" name="Slide Number Placeholder 3"/>
          <p:cNvSpPr>
            <a:spLocks noGrp="1"/>
          </p:cNvSpPr>
          <p:nvPr>
            <p:ph type="sldNum" sz="quarter" idx="5"/>
          </p:nvPr>
        </p:nvSpPr>
        <p:spPr>
          <a:noFill/>
        </p:spPr>
        <p:txBody>
          <a:bodyPr/>
          <a:lstStyle/>
          <a:p>
            <a:pPr defTabSz="917981"/>
            <a:fld id="{613447AF-DB38-4FE3-9088-2EEBE14514EA}" type="slidenum">
              <a:rPr lang="en-US" smtClean="0"/>
              <a:pPr defTabSz="917981"/>
              <a:t>2</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endParaRPr lang="en-US" smtClean="0"/>
          </a:p>
        </p:txBody>
      </p:sp>
      <p:sp>
        <p:nvSpPr>
          <p:cNvPr id="15364" name="Slide Number Placeholder 3"/>
          <p:cNvSpPr>
            <a:spLocks noGrp="1"/>
          </p:cNvSpPr>
          <p:nvPr>
            <p:ph type="sldNum" sz="quarter" idx="5"/>
          </p:nvPr>
        </p:nvSpPr>
        <p:spPr>
          <a:noFill/>
        </p:spPr>
        <p:txBody>
          <a:bodyPr/>
          <a:lstStyle/>
          <a:p>
            <a:fld id="{75EE17EE-C6FF-4B40-9293-A0F1DACF67AD}" type="slidenum">
              <a:rPr lang="en-US" smtClean="0"/>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lstStyle/>
          <a:p>
            <a:endParaRPr lang="en-US" smtClean="0"/>
          </a:p>
        </p:txBody>
      </p:sp>
      <p:sp>
        <p:nvSpPr>
          <p:cNvPr id="14340" name="Slide Number Placeholder 3"/>
          <p:cNvSpPr>
            <a:spLocks noGrp="1"/>
          </p:cNvSpPr>
          <p:nvPr>
            <p:ph type="sldNum" sz="quarter" idx="5"/>
          </p:nvPr>
        </p:nvSpPr>
        <p:spPr>
          <a:noFill/>
        </p:spPr>
        <p:txBody>
          <a:bodyPr/>
          <a:lstStyle/>
          <a:p>
            <a:fld id="{8F6E6BE5-B342-4B4B-8512-6435BF488B66}" type="slidenum">
              <a:rPr lang="en-US" smtClean="0"/>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p:spPr>
        <p:txBody>
          <a:bodyPr/>
          <a:lstStyle/>
          <a:p>
            <a:endParaRPr lang="en-US" smtClean="0"/>
          </a:p>
        </p:txBody>
      </p:sp>
      <p:sp>
        <p:nvSpPr>
          <p:cNvPr id="17412" name="Slide Number Placeholder 3"/>
          <p:cNvSpPr>
            <a:spLocks noGrp="1"/>
          </p:cNvSpPr>
          <p:nvPr>
            <p:ph type="sldNum" sz="quarter" idx="5"/>
          </p:nvPr>
        </p:nvSpPr>
        <p:spPr>
          <a:noFill/>
        </p:spPr>
        <p:txBody>
          <a:bodyPr/>
          <a:lstStyle/>
          <a:p>
            <a:fld id="{A5804E4C-7366-4751-B742-C46A4C4AA8B7}" type="slidenum">
              <a:rPr lang="en-US" smtClean="0"/>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lstStyle/>
          <a:p>
            <a:endParaRPr lang="en-US" smtClean="0"/>
          </a:p>
        </p:txBody>
      </p:sp>
      <p:sp>
        <p:nvSpPr>
          <p:cNvPr id="14340" name="Slide Number Placeholder 3"/>
          <p:cNvSpPr>
            <a:spLocks noGrp="1"/>
          </p:cNvSpPr>
          <p:nvPr>
            <p:ph type="sldNum" sz="quarter" idx="5"/>
          </p:nvPr>
        </p:nvSpPr>
        <p:spPr>
          <a:noFill/>
        </p:spPr>
        <p:txBody>
          <a:bodyPr/>
          <a:lstStyle/>
          <a:p>
            <a:pPr defTabSz="917981"/>
            <a:fld id="{3627EB3C-8576-42F5-B020-3465A84A9ACC}" type="slidenum">
              <a:rPr lang="en-US" smtClean="0"/>
              <a:pPr defTabSz="917981"/>
              <a:t>13</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ABE6894-F304-4D30-B188-EC04EF2F9DDB}" type="slidenum">
              <a:rPr lang="en-US" smtClean="0"/>
              <a:pPr/>
              <a:t>15</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txBox="1">
            <a:spLocks noGrp="1" noChangeArrowheads="1"/>
          </p:cNvSpPr>
          <p:nvPr/>
        </p:nvSpPr>
        <p:spPr bwMode="auto">
          <a:xfrm>
            <a:off x="3970938" y="8829967"/>
            <a:ext cx="3037840" cy="464820"/>
          </a:xfrm>
          <a:prstGeom prst="rect">
            <a:avLst/>
          </a:prstGeom>
          <a:noFill/>
          <a:ln w="9525">
            <a:noFill/>
            <a:miter lim="800000"/>
            <a:headEnd/>
            <a:tailEnd/>
          </a:ln>
        </p:spPr>
        <p:txBody>
          <a:bodyPr lIns="93177" tIns="46589" rIns="93177" bIns="46589" anchor="b"/>
          <a:lstStyle/>
          <a:p>
            <a:pPr algn="r" eaLnBrk="1" hangingPunct="1"/>
            <a:fld id="{967B874E-DE1A-4669-9911-2BE0D0D2BA89}" type="slidenum">
              <a:rPr lang="en-US" sz="1200" b="0">
                <a:latin typeface="Arial" charset="0"/>
              </a:rPr>
              <a:pPr algn="r" eaLnBrk="1" hangingPunct="1"/>
              <a:t>17</a:t>
            </a:fld>
            <a:endParaRPr lang="en-US" sz="1200" b="0" dirty="0">
              <a:latin typeface="Arial" charset="0"/>
            </a:endParaRPr>
          </a:p>
        </p:txBody>
      </p:sp>
      <p:sp>
        <p:nvSpPr>
          <p:cNvPr id="316419" name="Rectangle 2"/>
          <p:cNvSpPr>
            <a:spLocks noGrp="1" noRot="1" noChangeAspect="1" noChangeArrowheads="1" noTextEdit="1"/>
          </p:cNvSpPr>
          <p:nvPr>
            <p:ph type="sldImg"/>
          </p:nvPr>
        </p:nvSpPr>
        <p:spPr>
          <a:ln/>
        </p:spPr>
      </p:sp>
      <p:sp>
        <p:nvSpPr>
          <p:cNvPr id="316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1524000"/>
          </a:xfrm>
          <a:prstGeom prst="rect">
            <a:avLst/>
          </a:prstGeom>
          <a:solidFill>
            <a:srgbClr val="070C3C"/>
          </a:solidFill>
          <a:ln w="9525">
            <a:solidFill>
              <a:schemeClr val="tx1"/>
            </a:solidFill>
            <a:miter lim="800000"/>
            <a:headEnd/>
            <a:tailEnd/>
          </a:ln>
          <a:effectLst/>
        </p:spPr>
        <p:txBody>
          <a:bodyPr wrap="none" anchor="ctr"/>
          <a:lstStyle/>
          <a:p>
            <a:pPr>
              <a:defRPr/>
            </a:pPr>
            <a:endParaRPr lang="en-US"/>
          </a:p>
        </p:txBody>
      </p:sp>
      <p:pic>
        <p:nvPicPr>
          <p:cNvPr id="5" name="Picture 4"/>
          <p:cNvPicPr>
            <a:picLocks noChangeAspect="1" noChangeArrowheads="1"/>
          </p:cNvPicPr>
          <p:nvPr/>
        </p:nvPicPr>
        <p:blipFill>
          <a:blip r:embed="rId2" cstate="print"/>
          <a:srcRect/>
          <a:stretch>
            <a:fillRect/>
          </a:stretch>
        </p:blipFill>
        <p:spPr bwMode="auto">
          <a:xfrm>
            <a:off x="533400" y="2924175"/>
            <a:ext cx="2362200" cy="885825"/>
          </a:xfrm>
          <a:prstGeom prst="rect">
            <a:avLst/>
          </a:prstGeom>
          <a:noFill/>
          <a:ln w="9525">
            <a:noFill/>
            <a:miter lim="800000"/>
            <a:headEnd/>
            <a:tailEnd/>
          </a:ln>
        </p:spPr>
      </p:pic>
      <p:sp>
        <p:nvSpPr>
          <p:cNvPr id="6" name="Rectangle 5"/>
          <p:cNvSpPr>
            <a:spLocks noChangeArrowheads="1"/>
          </p:cNvSpPr>
          <p:nvPr/>
        </p:nvSpPr>
        <p:spPr bwMode="auto">
          <a:xfrm>
            <a:off x="0" y="6559550"/>
            <a:ext cx="9144000" cy="304800"/>
          </a:xfrm>
          <a:prstGeom prst="rect">
            <a:avLst/>
          </a:prstGeom>
          <a:solidFill>
            <a:srgbClr val="FFB91D"/>
          </a:solidFill>
          <a:ln w="9525">
            <a:noFill/>
            <a:miter lim="800000"/>
            <a:headEnd/>
            <a:tailEnd/>
          </a:ln>
          <a:effectLst/>
        </p:spPr>
        <p:txBody>
          <a:bodyPr wrap="none" anchor="ctr"/>
          <a:lstStyle/>
          <a:p>
            <a:pPr>
              <a:defRPr/>
            </a:pPr>
            <a:r>
              <a:rPr lang="en-US" sz="800"/>
              <a:t>U.S. EXPORT CONTROLLED</a:t>
            </a:r>
          </a:p>
          <a:p>
            <a:pPr>
              <a:defRPr/>
            </a:pPr>
            <a:r>
              <a:rPr lang="en-US" sz="800"/>
              <a:t>Dissemination is restricted by the Export Administration Regulations.</a:t>
            </a:r>
          </a:p>
        </p:txBody>
      </p:sp>
      <p:pic>
        <p:nvPicPr>
          <p:cNvPr id="7" name="Picture 6"/>
          <p:cNvPicPr>
            <a:picLocks noChangeAspect="1" noChangeArrowheads="1"/>
          </p:cNvPicPr>
          <p:nvPr/>
        </p:nvPicPr>
        <p:blipFill>
          <a:blip r:embed="rId3" cstate="print"/>
          <a:srcRect/>
          <a:stretch>
            <a:fillRect/>
          </a:stretch>
        </p:blipFill>
        <p:spPr bwMode="auto">
          <a:xfrm>
            <a:off x="457200" y="6230938"/>
            <a:ext cx="3395663" cy="169862"/>
          </a:xfrm>
          <a:prstGeom prst="rect">
            <a:avLst/>
          </a:prstGeom>
          <a:noFill/>
          <a:ln w="9525">
            <a:noFill/>
            <a:miter lim="800000"/>
            <a:headEnd/>
            <a:tailEnd/>
          </a:ln>
        </p:spPr>
      </p:pic>
      <p:sp>
        <p:nvSpPr>
          <p:cNvPr id="9" name="Rectangle 1055"/>
          <p:cNvSpPr txBox="1">
            <a:spLocks noGrp="1" noChangeArrowheads="1"/>
          </p:cNvSpPr>
          <p:nvPr userDrawn="1"/>
        </p:nvSpPr>
        <p:spPr bwMode="auto">
          <a:xfrm>
            <a:off x="434975" y="4433888"/>
            <a:ext cx="2557463" cy="1147762"/>
          </a:xfrm>
          <a:prstGeom prst="rect">
            <a:avLst/>
          </a:prstGeom>
          <a:noFill/>
          <a:ln w="9525">
            <a:noFill/>
            <a:miter lim="800000"/>
            <a:headEnd/>
            <a:tailEnd/>
          </a:ln>
        </p:spPr>
        <p:txBody>
          <a:bodyPr/>
          <a:lstStyle/>
          <a:p>
            <a:pPr>
              <a:defRPr/>
            </a:pPr>
            <a:r>
              <a:rPr lang="en-US" sz="500" b="0">
                <a:latin typeface="Arial" charset="0"/>
                <a:ea typeface="SimSun" pitchFamily="2" charset="-122"/>
              </a:rPr>
              <a:t>DO NOT DISCLOSE</a:t>
            </a:r>
          </a:p>
          <a:p>
            <a:pPr algn="l">
              <a:defRPr/>
            </a:pPr>
            <a:r>
              <a:rPr lang="en-US" sz="500" b="0">
                <a:latin typeface="Arial" charset="0"/>
                <a:ea typeface="SimSun" pitchFamily="2" charset="-122"/>
              </a:rPr>
              <a:t>This document contains information that is confidential and proprietary to Parker Hannifin Corporation (“Parker”). This document is furnished on the understanding that the document and the information it contains will not be copied or disclosed to others except with the written consent of Parker, will not be used for any purpose other than conducting business with Parker, and will be returned and all further use will be discontinued upon request by Parker. Copyright Parker. Year of copyright is first year indicated on this document. All rights reserved.</a:t>
            </a:r>
          </a:p>
          <a:p>
            <a:pPr algn="l">
              <a:defRPr/>
            </a:pPr>
            <a:endParaRPr lang="en-US" sz="500" b="0">
              <a:latin typeface="Arial" charset="0"/>
              <a:ea typeface="SimSun" pitchFamily="2" charset="-122"/>
            </a:endParaRPr>
          </a:p>
          <a:p>
            <a:pPr algn="l">
              <a:defRPr/>
            </a:pPr>
            <a:r>
              <a:rPr lang="en-US" altLang="zh-CN" sz="500" b="0">
                <a:latin typeface="Arial" charset="0"/>
                <a:ea typeface="SimSun" pitchFamily="2" charset="-122"/>
              </a:rPr>
              <a:t>U.S. EXPORT CONTROLLED. This document contains technical data whose export or re-transfer is restricted by the Export Administration Act (U.S.C. 2401-2420) and the Export Administration Regulations (15 CFR 730-774).  Violation of these Export Laws is subject to severe penalties. Export License No.: D380217.</a:t>
            </a:r>
            <a:r>
              <a:rPr lang="en-US" sz="500" b="0">
                <a:latin typeface="Arial" charset="0"/>
                <a:ea typeface="SimSun" pitchFamily="2" charset="-122"/>
              </a:rPr>
              <a:t> </a:t>
            </a:r>
          </a:p>
        </p:txBody>
      </p:sp>
      <p:pic>
        <p:nvPicPr>
          <p:cNvPr id="10" name="Picture 32" descr="MSJ_MLJ_Airplanes_KO copy"/>
          <p:cNvPicPr>
            <a:picLocks noChangeAspect="1" noChangeArrowheads="1"/>
          </p:cNvPicPr>
          <p:nvPr userDrawn="1"/>
        </p:nvPicPr>
        <p:blipFill>
          <a:blip r:embed="rId4" cstate="print"/>
          <a:srcRect/>
          <a:stretch>
            <a:fillRect/>
          </a:stretch>
        </p:blipFill>
        <p:spPr bwMode="auto">
          <a:xfrm>
            <a:off x="5438775" y="3811588"/>
            <a:ext cx="3300413" cy="1993900"/>
          </a:xfrm>
          <a:prstGeom prst="rect">
            <a:avLst/>
          </a:prstGeom>
          <a:noFill/>
          <a:ln w="9525">
            <a:noFill/>
            <a:miter lim="800000"/>
            <a:headEnd/>
            <a:tailEnd/>
          </a:ln>
        </p:spPr>
      </p:pic>
      <p:sp>
        <p:nvSpPr>
          <p:cNvPr id="309250" name="Rectangle 2"/>
          <p:cNvSpPr>
            <a:spLocks noGrp="1" noChangeArrowheads="1"/>
          </p:cNvSpPr>
          <p:nvPr>
            <p:ph type="subTitle" idx="1"/>
          </p:nvPr>
        </p:nvSpPr>
        <p:spPr>
          <a:xfrm>
            <a:off x="457200" y="1676400"/>
            <a:ext cx="8458200" cy="1143000"/>
          </a:xfrm>
        </p:spPr>
        <p:txBody>
          <a:bodyPr/>
          <a:lstStyle>
            <a:lvl1pPr marL="0" indent="0">
              <a:buFont typeface="Times" pitchFamily="18" charset="0"/>
              <a:buNone/>
              <a:defRPr sz="2800" b="1"/>
            </a:lvl1pPr>
          </a:lstStyle>
          <a:p>
            <a:r>
              <a:rPr lang="en-US"/>
              <a:t>Click to edit Master subtitle style</a:t>
            </a:r>
          </a:p>
        </p:txBody>
      </p:sp>
      <p:sp>
        <p:nvSpPr>
          <p:cNvPr id="309255" name="Rectangle 7"/>
          <p:cNvSpPr>
            <a:spLocks noGrp="1" noChangeArrowheads="1"/>
          </p:cNvSpPr>
          <p:nvPr>
            <p:ph type="ctrTitle" sz="quarter"/>
          </p:nvPr>
        </p:nvSpPr>
        <p:spPr>
          <a:xfrm>
            <a:off x="457200" y="228600"/>
            <a:ext cx="8458200" cy="1295400"/>
          </a:xfrm>
        </p:spPr>
        <p:txBody>
          <a:bodyPr/>
          <a:lstStyle>
            <a:lvl1pPr>
              <a:defRPr>
                <a:solidFill>
                  <a:schemeClr val="bg1"/>
                </a:solidFill>
              </a:defRPr>
            </a:lvl1pPr>
          </a:lstStyle>
          <a:p>
            <a:r>
              <a:rPr lang="en-US"/>
              <a:t>Click to edit Master title style</a:t>
            </a:r>
          </a:p>
        </p:txBody>
      </p:sp>
      <p:sp>
        <p:nvSpPr>
          <p:cNvPr id="11" name="Rectangle 8"/>
          <p:cNvSpPr>
            <a:spLocks noGrp="1" noChangeArrowheads="1"/>
          </p:cNvSpPr>
          <p:nvPr>
            <p:ph type="dt" sz="quarter" idx="10"/>
          </p:nvPr>
        </p:nvSpPr>
        <p:spPr bwMode="auto">
          <a:xfrm>
            <a:off x="6740525" y="6159500"/>
            <a:ext cx="2174875"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smtClean="0">
                <a:latin typeface="+mn-lt"/>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304800"/>
            <a:ext cx="211455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19125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4582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76400"/>
            <a:ext cx="8153400" cy="4114800"/>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4582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76400"/>
            <a:ext cx="40005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76400"/>
            <a:ext cx="40005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4582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76400"/>
            <a:ext cx="40005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10100" y="1676400"/>
            <a:ext cx="40005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10100" y="3810000"/>
            <a:ext cx="40005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6400"/>
            <a:ext cx="4000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76400"/>
            <a:ext cx="4000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8226" name="Rectangle 2"/>
          <p:cNvSpPr>
            <a:spLocks noChangeArrowheads="1"/>
          </p:cNvSpPr>
          <p:nvPr/>
        </p:nvSpPr>
        <p:spPr bwMode="auto">
          <a:xfrm>
            <a:off x="0" y="6553200"/>
            <a:ext cx="9144000" cy="304800"/>
          </a:xfrm>
          <a:prstGeom prst="rect">
            <a:avLst/>
          </a:prstGeom>
          <a:solidFill>
            <a:srgbClr val="FFB91D"/>
          </a:solidFill>
          <a:ln w="9525">
            <a:noFill/>
            <a:miter lim="800000"/>
            <a:headEnd/>
            <a:tailEnd/>
          </a:ln>
          <a:effectLst/>
        </p:spPr>
        <p:txBody>
          <a:bodyPr wrap="none" anchor="ctr"/>
          <a:lstStyle/>
          <a:p>
            <a:pPr>
              <a:defRPr/>
            </a:pPr>
            <a:r>
              <a:rPr lang="en-US" sz="800" b="0"/>
              <a:t>Use or disclosure of data contained on this sheet is subject to the restrictions on the title page of this presentation.</a:t>
            </a:r>
          </a:p>
        </p:txBody>
      </p:sp>
      <p:sp>
        <p:nvSpPr>
          <p:cNvPr id="7171" name="Rectangle 3"/>
          <p:cNvSpPr>
            <a:spLocks noGrp="1" noChangeArrowheads="1"/>
          </p:cNvSpPr>
          <p:nvPr>
            <p:ph type="title"/>
          </p:nvPr>
        </p:nvSpPr>
        <p:spPr bwMode="auto">
          <a:xfrm>
            <a:off x="457200" y="304800"/>
            <a:ext cx="8458200"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7172" name="Rectangle 4"/>
          <p:cNvSpPr>
            <a:spLocks noGrp="1" noChangeArrowheads="1"/>
          </p:cNvSpPr>
          <p:nvPr>
            <p:ph type="body" idx="1"/>
          </p:nvPr>
        </p:nvSpPr>
        <p:spPr bwMode="auto">
          <a:xfrm>
            <a:off x="457200" y="1676400"/>
            <a:ext cx="8153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7173" name="Picture 5"/>
          <p:cNvPicPr>
            <a:picLocks noChangeAspect="1" noChangeArrowheads="1"/>
          </p:cNvPicPr>
          <p:nvPr/>
        </p:nvPicPr>
        <p:blipFill>
          <a:blip r:embed="rId16" cstate="print"/>
          <a:srcRect/>
          <a:stretch>
            <a:fillRect/>
          </a:stretch>
        </p:blipFill>
        <p:spPr bwMode="auto">
          <a:xfrm>
            <a:off x="8279587" y="6208713"/>
            <a:ext cx="776288" cy="290512"/>
          </a:xfrm>
          <a:prstGeom prst="rect">
            <a:avLst/>
          </a:prstGeom>
          <a:noFill/>
          <a:ln w="9525">
            <a:noFill/>
            <a:miter lim="800000"/>
            <a:headEnd/>
            <a:tailEnd/>
          </a:ln>
        </p:spPr>
      </p:pic>
      <p:sp>
        <p:nvSpPr>
          <p:cNvPr id="308231" name="Rectangle 7"/>
          <p:cNvSpPr>
            <a:spLocks noChangeArrowheads="1"/>
          </p:cNvSpPr>
          <p:nvPr userDrawn="1"/>
        </p:nvSpPr>
        <p:spPr bwMode="auto">
          <a:xfrm>
            <a:off x="101600" y="6446838"/>
            <a:ext cx="1047750" cy="295275"/>
          </a:xfrm>
          <a:prstGeom prst="rect">
            <a:avLst/>
          </a:prstGeom>
          <a:noFill/>
          <a:ln w="9525">
            <a:noFill/>
            <a:miter lim="800000"/>
            <a:headEnd/>
            <a:tailEnd/>
          </a:ln>
          <a:effectLst/>
        </p:spPr>
        <p:txBody>
          <a:bodyPr/>
          <a:lstStyle/>
          <a:p>
            <a:pPr algn="l">
              <a:defRPr/>
            </a:pPr>
            <a:endParaRPr lang="en-US" sz="1000" b="0">
              <a:latin typeface="Arial" charset="0"/>
            </a:endParaRPr>
          </a:p>
          <a:p>
            <a:pPr algn="l">
              <a:defRPr/>
            </a:pPr>
            <a:fld id="{A30223FC-7DA4-461D-AA52-00CE2A4E118E}" type="slidenum">
              <a:rPr lang="en-US" sz="1000" b="0">
                <a:latin typeface="Arial" charset="0"/>
              </a:rPr>
              <a:pPr algn="l">
                <a:defRPr/>
              </a:pPr>
              <a:t>‹#›</a:t>
            </a:fld>
            <a:endParaRPr lang="en-US" sz="1000" b="0">
              <a:latin typeface="Arial" charset="0"/>
            </a:endParaRPr>
          </a:p>
        </p:txBody>
      </p:sp>
      <p:sp>
        <p:nvSpPr>
          <p:cNvPr id="308232" name="Rectangle 8"/>
          <p:cNvSpPr>
            <a:spLocks noChangeArrowheads="1"/>
          </p:cNvSpPr>
          <p:nvPr userDrawn="1"/>
        </p:nvSpPr>
        <p:spPr bwMode="auto">
          <a:xfrm>
            <a:off x="460375" y="6437313"/>
            <a:ext cx="1047750" cy="295275"/>
          </a:xfrm>
          <a:prstGeom prst="rect">
            <a:avLst/>
          </a:prstGeom>
          <a:noFill/>
          <a:ln w="9525">
            <a:noFill/>
            <a:miter lim="800000"/>
            <a:headEnd/>
            <a:tailEnd/>
          </a:ln>
          <a:effectLst/>
        </p:spPr>
        <p:txBody>
          <a:bodyPr/>
          <a:lstStyle/>
          <a:p>
            <a:pPr algn="l">
              <a:defRPr/>
            </a:pPr>
            <a:endParaRPr lang="en-US" sz="1000" b="0">
              <a:latin typeface="Arial" charset="0"/>
            </a:endParaRPr>
          </a:p>
          <a:p>
            <a:pPr algn="l">
              <a:defRPr/>
            </a:pPr>
            <a:endParaRPr lang="en-US" sz="1000" b="0">
              <a:latin typeface="Arial" charset="0"/>
            </a:endParaRPr>
          </a:p>
        </p:txBody>
      </p:sp>
    </p:spTree>
  </p:cSld>
  <p:clrMap bg1="lt1" tx1="dk1" bg2="lt2" tx2="dk2" accent1="accent1" accent2="accent2" accent3="accent3" accent4="accent4" accent5="accent5" accent6="accent6" hlink="hlink" folHlink="folHlink"/>
  <p:sldLayoutIdLst>
    <p:sldLayoutId id="2147483680"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Lst>
  <p:hf sldNum="0" hdr="0" ftr="0" dt="0"/>
  <p:txStyles>
    <p:titleStyle>
      <a:lvl1pPr algn="l" rtl="0" eaLnBrk="0" fontAlgn="base" hangingPunct="0">
        <a:spcBef>
          <a:spcPct val="0"/>
        </a:spcBef>
        <a:spcAft>
          <a:spcPct val="0"/>
        </a:spcAft>
        <a:defRPr sz="3600" b="1">
          <a:solidFill>
            <a:srgbClr val="070C3C"/>
          </a:solidFill>
          <a:latin typeface="+mj-lt"/>
          <a:ea typeface="+mj-ea"/>
          <a:cs typeface="+mj-cs"/>
        </a:defRPr>
      </a:lvl1pPr>
      <a:lvl2pPr algn="l" rtl="0" eaLnBrk="0" fontAlgn="base" hangingPunct="0">
        <a:spcBef>
          <a:spcPct val="0"/>
        </a:spcBef>
        <a:spcAft>
          <a:spcPct val="0"/>
        </a:spcAft>
        <a:defRPr sz="3600" b="1">
          <a:solidFill>
            <a:srgbClr val="070C3C"/>
          </a:solidFill>
          <a:latin typeface="Arial" charset="0"/>
        </a:defRPr>
      </a:lvl2pPr>
      <a:lvl3pPr algn="l" rtl="0" eaLnBrk="0" fontAlgn="base" hangingPunct="0">
        <a:spcBef>
          <a:spcPct val="0"/>
        </a:spcBef>
        <a:spcAft>
          <a:spcPct val="0"/>
        </a:spcAft>
        <a:defRPr sz="3600" b="1">
          <a:solidFill>
            <a:srgbClr val="070C3C"/>
          </a:solidFill>
          <a:latin typeface="Arial" charset="0"/>
        </a:defRPr>
      </a:lvl3pPr>
      <a:lvl4pPr algn="l" rtl="0" eaLnBrk="0" fontAlgn="base" hangingPunct="0">
        <a:spcBef>
          <a:spcPct val="0"/>
        </a:spcBef>
        <a:spcAft>
          <a:spcPct val="0"/>
        </a:spcAft>
        <a:defRPr sz="3600" b="1">
          <a:solidFill>
            <a:srgbClr val="070C3C"/>
          </a:solidFill>
          <a:latin typeface="Arial" charset="0"/>
        </a:defRPr>
      </a:lvl4pPr>
      <a:lvl5pPr algn="l" rtl="0" eaLnBrk="0" fontAlgn="base" hangingPunct="0">
        <a:spcBef>
          <a:spcPct val="0"/>
        </a:spcBef>
        <a:spcAft>
          <a:spcPct val="0"/>
        </a:spcAft>
        <a:defRPr sz="3600" b="1">
          <a:solidFill>
            <a:srgbClr val="070C3C"/>
          </a:solidFill>
          <a:latin typeface="Arial" charset="0"/>
        </a:defRPr>
      </a:lvl5pPr>
      <a:lvl6pPr marL="457200" algn="l" rtl="0" fontAlgn="base">
        <a:spcBef>
          <a:spcPct val="0"/>
        </a:spcBef>
        <a:spcAft>
          <a:spcPct val="0"/>
        </a:spcAft>
        <a:defRPr sz="3600" b="1">
          <a:solidFill>
            <a:srgbClr val="070C3C"/>
          </a:solidFill>
          <a:latin typeface="Arial" charset="0"/>
        </a:defRPr>
      </a:lvl6pPr>
      <a:lvl7pPr marL="914400" algn="l" rtl="0" fontAlgn="base">
        <a:spcBef>
          <a:spcPct val="0"/>
        </a:spcBef>
        <a:spcAft>
          <a:spcPct val="0"/>
        </a:spcAft>
        <a:defRPr sz="3600" b="1">
          <a:solidFill>
            <a:srgbClr val="070C3C"/>
          </a:solidFill>
          <a:latin typeface="Arial" charset="0"/>
        </a:defRPr>
      </a:lvl7pPr>
      <a:lvl8pPr marL="1371600" algn="l" rtl="0" fontAlgn="base">
        <a:spcBef>
          <a:spcPct val="0"/>
        </a:spcBef>
        <a:spcAft>
          <a:spcPct val="0"/>
        </a:spcAft>
        <a:defRPr sz="3600" b="1">
          <a:solidFill>
            <a:srgbClr val="070C3C"/>
          </a:solidFill>
          <a:latin typeface="Arial" charset="0"/>
        </a:defRPr>
      </a:lvl8pPr>
      <a:lvl9pPr marL="1828800" algn="l" rtl="0" fontAlgn="base">
        <a:spcBef>
          <a:spcPct val="0"/>
        </a:spcBef>
        <a:spcAft>
          <a:spcPct val="0"/>
        </a:spcAft>
        <a:defRPr sz="3600" b="1">
          <a:solidFill>
            <a:srgbClr val="070C3C"/>
          </a:solidFill>
          <a:latin typeface="Arial" charset="0"/>
        </a:defRPr>
      </a:lvl9pPr>
    </p:titleStyle>
    <p:bodyStyle>
      <a:lvl1pPr marL="342900" indent="-342900" algn="l" rtl="0" eaLnBrk="0" fontAlgn="base" hangingPunct="0">
        <a:spcBef>
          <a:spcPct val="20000"/>
        </a:spcBef>
        <a:spcAft>
          <a:spcPct val="0"/>
        </a:spcAft>
        <a:buFont typeface="Times" pitchFamily="18"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Times" pitchFamily="18" charset="0"/>
        <a:buChar char="•"/>
        <a:defRPr sz="2800">
          <a:solidFill>
            <a:schemeClr val="accent1"/>
          </a:solidFill>
          <a:latin typeface="+mn-lt"/>
        </a:defRPr>
      </a:lvl2pPr>
      <a:lvl3pPr marL="1143000" indent="-228600" algn="l" rtl="0" eaLnBrk="0" fontAlgn="base" hangingPunct="0">
        <a:spcBef>
          <a:spcPct val="20000"/>
        </a:spcBef>
        <a:spcAft>
          <a:spcPct val="0"/>
        </a:spcAft>
        <a:buFont typeface="Times" pitchFamily="18" charset="0"/>
        <a:buChar char="•"/>
        <a:defRPr sz="2400">
          <a:solidFill>
            <a:schemeClr val="accent1"/>
          </a:solidFill>
          <a:latin typeface="+mn-lt"/>
        </a:defRPr>
      </a:lvl3pPr>
      <a:lvl4pPr marL="1600200" indent="-228600" algn="l" rtl="0" eaLnBrk="0" fontAlgn="base" hangingPunct="0">
        <a:spcBef>
          <a:spcPct val="20000"/>
        </a:spcBef>
        <a:spcAft>
          <a:spcPct val="0"/>
        </a:spcAft>
        <a:buFont typeface="Times" pitchFamily="18" charset="0"/>
        <a:buChar char="•"/>
        <a:defRPr sz="2000">
          <a:solidFill>
            <a:schemeClr val="accent1"/>
          </a:solidFill>
          <a:latin typeface="+mn-lt"/>
        </a:defRPr>
      </a:lvl4pPr>
      <a:lvl5pPr marL="2057400" indent="-228600" algn="l" rtl="0" eaLnBrk="0" fontAlgn="base" hangingPunct="0">
        <a:spcBef>
          <a:spcPct val="20000"/>
        </a:spcBef>
        <a:spcAft>
          <a:spcPct val="0"/>
        </a:spcAft>
        <a:buFont typeface="Times" pitchFamily="18" charset="0"/>
        <a:buChar char="•"/>
        <a:defRPr sz="2000">
          <a:solidFill>
            <a:schemeClr val="accent1"/>
          </a:solidFill>
          <a:latin typeface="+mn-lt"/>
        </a:defRPr>
      </a:lvl5pPr>
      <a:lvl6pPr marL="2514600" indent="-228600" algn="l" rtl="0" fontAlgn="base">
        <a:spcBef>
          <a:spcPct val="20000"/>
        </a:spcBef>
        <a:spcAft>
          <a:spcPct val="0"/>
        </a:spcAft>
        <a:buFont typeface="Times" pitchFamily="18" charset="0"/>
        <a:buChar char="•"/>
        <a:defRPr sz="2000">
          <a:solidFill>
            <a:schemeClr val="accent1"/>
          </a:solidFill>
          <a:latin typeface="+mn-lt"/>
        </a:defRPr>
      </a:lvl6pPr>
      <a:lvl7pPr marL="2971800" indent="-228600" algn="l" rtl="0" fontAlgn="base">
        <a:spcBef>
          <a:spcPct val="20000"/>
        </a:spcBef>
        <a:spcAft>
          <a:spcPct val="0"/>
        </a:spcAft>
        <a:buFont typeface="Times" pitchFamily="18" charset="0"/>
        <a:buChar char="•"/>
        <a:defRPr sz="2000">
          <a:solidFill>
            <a:schemeClr val="accent1"/>
          </a:solidFill>
          <a:latin typeface="+mn-lt"/>
        </a:defRPr>
      </a:lvl7pPr>
      <a:lvl8pPr marL="3429000" indent="-228600" algn="l" rtl="0" fontAlgn="base">
        <a:spcBef>
          <a:spcPct val="20000"/>
        </a:spcBef>
        <a:spcAft>
          <a:spcPct val="0"/>
        </a:spcAft>
        <a:buFont typeface="Times" pitchFamily="18" charset="0"/>
        <a:buChar char="•"/>
        <a:defRPr sz="2000">
          <a:solidFill>
            <a:schemeClr val="accent1"/>
          </a:solidFill>
          <a:latin typeface="+mn-lt"/>
        </a:defRPr>
      </a:lvl8pPr>
      <a:lvl9pPr marL="3886200" indent="-228600" algn="l" rtl="0" fontAlgn="base">
        <a:spcBef>
          <a:spcPct val="20000"/>
        </a:spcBef>
        <a:spcAft>
          <a:spcPct val="0"/>
        </a:spcAft>
        <a:buFont typeface="Times" pitchFamily="18" charset="0"/>
        <a:buChar char="•"/>
        <a:defRPr sz="20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effectLst/>
        </p:spPr>
        <p:txBody>
          <a:bodyPr/>
          <a:lstStyle/>
          <a:p>
            <a:pPr>
              <a:defRPr/>
            </a:pPr>
            <a:r>
              <a:rPr lang="en-US" dirty="0" smtClean="0"/>
              <a:t>Current Configuration Concerns</a:t>
            </a:r>
            <a:endParaRPr lang="en-US" dirty="0"/>
          </a:p>
        </p:txBody>
      </p:sp>
      <p:sp>
        <p:nvSpPr>
          <p:cNvPr id="83" name="Rectangle 82"/>
          <p:cNvSpPr/>
          <p:nvPr/>
        </p:nvSpPr>
        <p:spPr>
          <a:xfrm>
            <a:off x="6035675" y="1736725"/>
            <a:ext cx="2286000" cy="92075"/>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4" name="Rectangle 83"/>
          <p:cNvSpPr/>
          <p:nvPr/>
        </p:nvSpPr>
        <p:spPr>
          <a:xfrm>
            <a:off x="457200" y="2286000"/>
            <a:ext cx="5851525" cy="92075"/>
          </a:xfrm>
          <a:prstGeom prst="rect">
            <a:avLst/>
          </a:prstGeom>
          <a:solidFill>
            <a:srgbClr val="00B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 name="Group 31"/>
          <p:cNvGrpSpPr>
            <a:grpSpLocks/>
          </p:cNvGrpSpPr>
          <p:nvPr/>
        </p:nvGrpSpPr>
        <p:grpSpPr bwMode="auto">
          <a:xfrm>
            <a:off x="457200" y="2011363"/>
            <a:ext cx="457200" cy="639762"/>
            <a:chOff x="457200" y="3931920"/>
            <a:chExt cx="457200" cy="640080"/>
          </a:xfrm>
        </p:grpSpPr>
        <p:sp>
          <p:nvSpPr>
            <p:cNvPr id="86" name="Rectangle 85"/>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7" name="Rectangle 86"/>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8" name="Rectangle 87"/>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9" name="Rectangle 88"/>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 name="Group 33"/>
          <p:cNvGrpSpPr>
            <a:grpSpLocks/>
          </p:cNvGrpSpPr>
          <p:nvPr/>
        </p:nvGrpSpPr>
        <p:grpSpPr bwMode="auto">
          <a:xfrm>
            <a:off x="1006475" y="2011363"/>
            <a:ext cx="457200" cy="639762"/>
            <a:chOff x="457200" y="3931920"/>
            <a:chExt cx="457200" cy="640080"/>
          </a:xfrm>
        </p:grpSpPr>
        <p:sp>
          <p:nvSpPr>
            <p:cNvPr id="91" name="Rectangle 90"/>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2" name="Rectangle 91"/>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3" name="Rectangle 92"/>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4" name="Rectangle 93"/>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 name="Group 38"/>
          <p:cNvGrpSpPr>
            <a:grpSpLocks/>
          </p:cNvGrpSpPr>
          <p:nvPr/>
        </p:nvGrpSpPr>
        <p:grpSpPr bwMode="auto">
          <a:xfrm>
            <a:off x="1736725" y="2011363"/>
            <a:ext cx="457200" cy="639762"/>
            <a:chOff x="457200" y="3931920"/>
            <a:chExt cx="457200" cy="640080"/>
          </a:xfrm>
        </p:grpSpPr>
        <p:sp>
          <p:nvSpPr>
            <p:cNvPr id="96" name="Rectangle 95"/>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7" name="Rectangle 96"/>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8" name="Rectangle 97"/>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9" name="Rectangle 98"/>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6" name="Group 43"/>
          <p:cNvGrpSpPr>
            <a:grpSpLocks/>
          </p:cNvGrpSpPr>
          <p:nvPr/>
        </p:nvGrpSpPr>
        <p:grpSpPr bwMode="auto">
          <a:xfrm>
            <a:off x="2651125" y="2011363"/>
            <a:ext cx="457200" cy="639762"/>
            <a:chOff x="457200" y="3931920"/>
            <a:chExt cx="457200" cy="640080"/>
          </a:xfrm>
        </p:grpSpPr>
        <p:sp>
          <p:nvSpPr>
            <p:cNvPr id="101" name="Rectangle 100"/>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 name="Rectangle 101"/>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 name="Rectangle 102"/>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4" name="Rectangle 103"/>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7" name="Group 48"/>
          <p:cNvGrpSpPr>
            <a:grpSpLocks/>
          </p:cNvGrpSpPr>
          <p:nvPr/>
        </p:nvGrpSpPr>
        <p:grpSpPr bwMode="auto">
          <a:xfrm>
            <a:off x="3840163" y="2011363"/>
            <a:ext cx="457200" cy="639762"/>
            <a:chOff x="457200" y="3931920"/>
            <a:chExt cx="457200" cy="640080"/>
          </a:xfrm>
        </p:grpSpPr>
        <p:sp>
          <p:nvSpPr>
            <p:cNvPr id="106" name="Rectangle 105"/>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7" name="Rectangle 106"/>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a:xfrm>
              <a:off x="639762"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8" name="Group 53"/>
          <p:cNvGrpSpPr>
            <a:grpSpLocks/>
          </p:cNvGrpSpPr>
          <p:nvPr/>
        </p:nvGrpSpPr>
        <p:grpSpPr bwMode="auto">
          <a:xfrm>
            <a:off x="4754563" y="2011363"/>
            <a:ext cx="457200" cy="639762"/>
            <a:chOff x="457200" y="3931920"/>
            <a:chExt cx="457200" cy="640080"/>
          </a:xfrm>
        </p:grpSpPr>
        <p:sp>
          <p:nvSpPr>
            <p:cNvPr id="111" name="Rectangle 110"/>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 name="Rectangle 111"/>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3" name="Rectangle 112"/>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4" name="Rectangle 113"/>
            <p:cNvSpPr/>
            <p:nvPr/>
          </p:nvSpPr>
          <p:spPr>
            <a:xfrm>
              <a:off x="639762"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9" name="Group 114"/>
          <p:cNvGrpSpPr>
            <a:grpSpLocks/>
          </p:cNvGrpSpPr>
          <p:nvPr/>
        </p:nvGrpSpPr>
        <p:grpSpPr bwMode="auto">
          <a:xfrm>
            <a:off x="5943600" y="1646238"/>
            <a:ext cx="365125" cy="914400"/>
            <a:chOff x="5943600" y="1463040"/>
            <a:chExt cx="365760" cy="914400"/>
          </a:xfrm>
        </p:grpSpPr>
        <p:sp>
          <p:nvSpPr>
            <p:cNvPr id="116" name="Rectangle 115"/>
            <p:cNvSpPr/>
            <p:nvPr/>
          </p:nvSpPr>
          <p:spPr>
            <a:xfrm>
              <a:off x="6035835" y="2012315"/>
              <a:ext cx="273525" cy="273050"/>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7" name="Rectangle 116"/>
            <p:cNvSpPr/>
            <p:nvPr/>
          </p:nvSpPr>
          <p:spPr>
            <a:xfrm>
              <a:off x="5943600" y="1920240"/>
              <a:ext cx="92235" cy="457200"/>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8" name="Rectangle 117"/>
            <p:cNvSpPr/>
            <p:nvPr/>
          </p:nvSpPr>
          <p:spPr>
            <a:xfrm>
              <a:off x="6126481" y="1737677"/>
              <a:ext cx="92235" cy="274638"/>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9" name="Rectangle 118"/>
            <p:cNvSpPr/>
            <p:nvPr/>
          </p:nvSpPr>
          <p:spPr>
            <a:xfrm>
              <a:off x="6035835" y="1463040"/>
              <a:ext cx="273525" cy="274637"/>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0" name="Group 77"/>
          <p:cNvGrpSpPr>
            <a:grpSpLocks/>
          </p:cNvGrpSpPr>
          <p:nvPr/>
        </p:nvGrpSpPr>
        <p:grpSpPr bwMode="auto">
          <a:xfrm>
            <a:off x="8047038" y="1646238"/>
            <a:ext cx="639762" cy="822325"/>
            <a:chOff x="7589520" y="3566160"/>
            <a:chExt cx="640080" cy="822960"/>
          </a:xfrm>
        </p:grpSpPr>
        <p:sp>
          <p:nvSpPr>
            <p:cNvPr id="126" name="Rectangle 125"/>
            <p:cNvSpPr/>
            <p:nvPr/>
          </p:nvSpPr>
          <p:spPr>
            <a:xfrm>
              <a:off x="7589520" y="4114270"/>
              <a:ext cx="274774" cy="274850"/>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7" name="Rectangle 126"/>
            <p:cNvSpPr/>
            <p:nvPr/>
          </p:nvSpPr>
          <p:spPr>
            <a:xfrm>
              <a:off x="7954826" y="4114270"/>
              <a:ext cx="274774" cy="274850"/>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8" name="Rectangle 127"/>
            <p:cNvSpPr/>
            <p:nvPr/>
          </p:nvSpPr>
          <p:spPr>
            <a:xfrm>
              <a:off x="7589520" y="3841009"/>
              <a:ext cx="640080" cy="273261"/>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9" name="Rectangle 128"/>
            <p:cNvSpPr/>
            <p:nvPr/>
          </p:nvSpPr>
          <p:spPr>
            <a:xfrm>
              <a:off x="7772173" y="3566160"/>
              <a:ext cx="274775" cy="274849"/>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110" name="TextBox 129"/>
          <p:cNvSpPr txBox="1">
            <a:spLocks noChangeArrowheads="1"/>
          </p:cNvSpPr>
          <p:nvPr/>
        </p:nvSpPr>
        <p:spPr bwMode="auto">
          <a:xfrm>
            <a:off x="3200400" y="1554163"/>
            <a:ext cx="574675"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RGA</a:t>
            </a:r>
          </a:p>
        </p:txBody>
      </p:sp>
      <p:sp>
        <p:nvSpPr>
          <p:cNvPr id="4111" name="TextBox 130"/>
          <p:cNvSpPr txBox="1">
            <a:spLocks noChangeArrowheads="1"/>
          </p:cNvSpPr>
          <p:nvPr/>
        </p:nvSpPr>
        <p:spPr bwMode="auto">
          <a:xfrm>
            <a:off x="5211763" y="1554163"/>
            <a:ext cx="565150"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AGB</a:t>
            </a:r>
          </a:p>
        </p:txBody>
      </p:sp>
      <p:sp>
        <p:nvSpPr>
          <p:cNvPr id="4112" name="TextBox 131"/>
          <p:cNvSpPr txBox="1">
            <a:spLocks noChangeArrowheads="1"/>
          </p:cNvSpPr>
          <p:nvPr/>
        </p:nvSpPr>
        <p:spPr bwMode="auto">
          <a:xfrm>
            <a:off x="7132638" y="2193925"/>
            <a:ext cx="563562"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PDU</a:t>
            </a:r>
          </a:p>
        </p:txBody>
      </p:sp>
      <p:cxnSp>
        <p:nvCxnSpPr>
          <p:cNvPr id="133" name="Straight Arrow Connector 132"/>
          <p:cNvCxnSpPr/>
          <p:nvPr/>
        </p:nvCxnSpPr>
        <p:spPr>
          <a:xfrm>
            <a:off x="5668963" y="1828800"/>
            <a:ext cx="274637" cy="2746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a:off x="3657600" y="1828800"/>
            <a:ext cx="182563" cy="36512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flipV="1">
            <a:off x="7680325" y="2103438"/>
            <a:ext cx="366713" cy="1825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16" name="TextBox 139"/>
          <p:cNvSpPr txBox="1">
            <a:spLocks noChangeArrowheads="1"/>
          </p:cNvSpPr>
          <p:nvPr/>
        </p:nvSpPr>
        <p:spPr bwMode="auto">
          <a:xfrm>
            <a:off x="457200" y="2835275"/>
            <a:ext cx="8229600" cy="2925763"/>
          </a:xfrm>
          <a:prstGeom prst="rect">
            <a:avLst/>
          </a:prstGeom>
          <a:noFill/>
          <a:ln w="9525">
            <a:noFill/>
            <a:miter lim="800000"/>
            <a:headEnd/>
            <a:tailEnd/>
          </a:ln>
        </p:spPr>
        <p:txBody>
          <a:bodyPr/>
          <a:lstStyle/>
          <a:p>
            <a:pPr marL="342900" indent="-342900">
              <a:buFont typeface="Helvetica" pitchFamily="34" charset="0"/>
              <a:buAutoNum type="arabicPeriod"/>
            </a:pPr>
            <a:r>
              <a:rPr lang="en-US" sz="1400">
                <a:solidFill>
                  <a:srgbClr val="C00000"/>
                </a:solidFill>
                <a:latin typeface="Arial" pitchFamily="34" charset="0"/>
                <a:cs typeface="Arial" pitchFamily="34" charset="0"/>
              </a:rPr>
              <a:t>A single driveline disconnect from the PDU results in loss of door control.  </a:t>
            </a:r>
          </a:p>
          <a:p>
            <a:pPr marL="342900" indent="-342900">
              <a:buFont typeface="Helvetica" pitchFamily="34" charset="0"/>
              <a:buAutoNum type="arabicPeriod"/>
            </a:pPr>
            <a:endParaRPr lang="en-US" sz="1400">
              <a:solidFill>
                <a:srgbClr val="C00000"/>
              </a:solidFill>
              <a:latin typeface="Arial" pitchFamily="34" charset="0"/>
              <a:cs typeface="Arial" pitchFamily="34" charset="0"/>
            </a:endParaRPr>
          </a:p>
          <a:p>
            <a:pPr marL="342900" indent="-342900">
              <a:buFont typeface="Helvetica" pitchFamily="34" charset="0"/>
              <a:buAutoNum type="arabicPeriod"/>
            </a:pPr>
            <a:r>
              <a:rPr lang="en-US" sz="1400">
                <a:solidFill>
                  <a:srgbClr val="C00000"/>
                </a:solidFill>
                <a:latin typeface="Arial" pitchFamily="34" charset="0"/>
                <a:cs typeface="Arial" pitchFamily="34" charset="0"/>
              </a:rPr>
              <a:t>A door obstruction results in damage to driveline components by the PDU.  </a:t>
            </a:r>
          </a:p>
        </p:txBody>
      </p:sp>
      <p:sp>
        <p:nvSpPr>
          <p:cNvPr id="141" name="Rectangle 140"/>
          <p:cNvSpPr/>
          <p:nvPr/>
        </p:nvSpPr>
        <p:spPr>
          <a:xfrm>
            <a:off x="365125" y="1371600"/>
            <a:ext cx="5486400" cy="6397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18" name="TextBox 141"/>
          <p:cNvSpPr txBox="1">
            <a:spLocks noChangeArrowheads="1"/>
          </p:cNvSpPr>
          <p:nvPr/>
        </p:nvSpPr>
        <p:spPr bwMode="auto">
          <a:xfrm>
            <a:off x="457200" y="5761038"/>
            <a:ext cx="8229600" cy="307975"/>
          </a:xfrm>
          <a:prstGeom prst="rect">
            <a:avLst/>
          </a:prstGeom>
          <a:solidFill>
            <a:srgbClr val="0000CC"/>
          </a:solidFill>
          <a:ln w="9525">
            <a:noFill/>
            <a:miter lim="800000"/>
            <a:headEnd/>
            <a:tailEnd/>
          </a:ln>
        </p:spPr>
        <p:txBody>
          <a:bodyPr wrap="none"/>
          <a:lstStyle/>
          <a:p>
            <a:pPr algn="ctr"/>
            <a:r>
              <a:rPr lang="en-US" sz="1400">
                <a:solidFill>
                  <a:schemeClr val="bg1"/>
                </a:solidFill>
                <a:latin typeface="Arial" pitchFamily="34" charset="0"/>
                <a:cs typeface="Arial" pitchFamily="34" charset="0"/>
              </a:rPr>
              <a:t>Fewest number of LRUs – possible loss of door control.</a:t>
            </a:r>
          </a:p>
        </p:txBody>
      </p:sp>
      <p:pic>
        <p:nvPicPr>
          <p:cNvPr id="4119" name="Picture 3" descr="Driveline_060410"/>
          <p:cNvPicPr>
            <a:picLocks noChangeAspect="1" noChangeArrowheads="1"/>
          </p:cNvPicPr>
          <p:nvPr/>
        </p:nvPicPr>
        <p:blipFill>
          <a:blip r:embed="rId3" cstate="print"/>
          <a:srcRect/>
          <a:stretch>
            <a:fillRect/>
          </a:stretch>
        </p:blipFill>
        <p:spPr bwMode="auto">
          <a:xfrm>
            <a:off x="1736725" y="4114800"/>
            <a:ext cx="5757863" cy="1541463"/>
          </a:xfrm>
          <a:prstGeom prst="rect">
            <a:avLst/>
          </a:prstGeom>
          <a:noFill/>
          <a:ln w="9525">
            <a:noFill/>
            <a:miter lim="800000"/>
            <a:headEnd/>
            <a:tailEnd/>
          </a:ln>
        </p:spPr>
      </p:pic>
      <p:sp>
        <p:nvSpPr>
          <p:cNvPr id="4120" name="TextBox 143"/>
          <p:cNvSpPr txBox="1">
            <a:spLocks noChangeArrowheads="1"/>
          </p:cNvSpPr>
          <p:nvPr/>
        </p:nvSpPr>
        <p:spPr bwMode="auto">
          <a:xfrm>
            <a:off x="3657600" y="4206875"/>
            <a:ext cx="574675" cy="306388"/>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RGA</a:t>
            </a:r>
          </a:p>
        </p:txBody>
      </p:sp>
      <p:sp>
        <p:nvSpPr>
          <p:cNvPr id="4121" name="TextBox 144"/>
          <p:cNvSpPr txBox="1">
            <a:spLocks noChangeArrowheads="1"/>
          </p:cNvSpPr>
          <p:nvPr/>
        </p:nvSpPr>
        <p:spPr bwMode="auto">
          <a:xfrm>
            <a:off x="5121275" y="4206875"/>
            <a:ext cx="563563" cy="306388"/>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AGB</a:t>
            </a:r>
          </a:p>
        </p:txBody>
      </p:sp>
      <p:cxnSp>
        <p:nvCxnSpPr>
          <p:cNvPr id="146" name="Straight Arrow Connector 145"/>
          <p:cNvCxnSpPr/>
          <p:nvPr/>
        </p:nvCxnSpPr>
        <p:spPr>
          <a:xfrm flipV="1">
            <a:off x="5668963" y="4389438"/>
            <a:ext cx="366712" cy="31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4114800" y="4479925"/>
            <a:ext cx="274638" cy="2746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Torque Limiter X-Section</a:t>
            </a:r>
            <a:endParaRPr lang="en-US" dirty="0"/>
          </a:p>
        </p:txBody>
      </p:sp>
      <p:pic>
        <p:nvPicPr>
          <p:cNvPr id="4" name="Content Placeholder 3" descr="TL_CUT.jpg"/>
          <p:cNvPicPr>
            <a:picLocks noGrp="1" noChangeAspect="1"/>
          </p:cNvPicPr>
          <p:nvPr>
            <p:ph idx="1"/>
          </p:nvPr>
        </p:nvPicPr>
        <p:blipFill>
          <a:blip r:embed="rId2" cstate="print"/>
          <a:stretch>
            <a:fillRect/>
          </a:stretch>
        </p:blipFill>
        <p:spPr>
          <a:xfrm>
            <a:off x="425922" y="1048512"/>
            <a:ext cx="7959801" cy="5157216"/>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Compliant Toque Shaft Overview</a:t>
            </a:r>
            <a:endParaRPr lang="en-US" dirty="0"/>
          </a:p>
        </p:txBody>
      </p:sp>
      <p:pic>
        <p:nvPicPr>
          <p:cNvPr id="5" name="Content Placeholder 4" descr="CTS(ParkerModel)_ISO.jpg"/>
          <p:cNvPicPr>
            <a:picLocks noGrp="1" noChangeAspect="1"/>
          </p:cNvPicPr>
          <p:nvPr>
            <p:ph idx="1"/>
          </p:nvPr>
        </p:nvPicPr>
        <p:blipFill>
          <a:blip r:embed="rId2" cstate="print"/>
          <a:stretch>
            <a:fillRect/>
          </a:stretch>
        </p:blipFill>
        <p:spPr>
          <a:xfrm>
            <a:off x="647362" y="1676400"/>
            <a:ext cx="7773076" cy="411480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624" y="268224"/>
            <a:ext cx="8458200" cy="1371600"/>
          </a:xfrm>
          <a:effectLst/>
        </p:spPr>
        <p:txBody>
          <a:bodyPr/>
          <a:lstStyle/>
          <a:p>
            <a:r>
              <a:rPr lang="en-US" dirty="0" smtClean="0"/>
              <a:t>CTS Schematic</a:t>
            </a:r>
            <a:endParaRPr lang="en-US" dirty="0"/>
          </a:p>
        </p:txBody>
      </p:sp>
      <p:pic>
        <p:nvPicPr>
          <p:cNvPr id="37890" name="Picture 2" descr="_1_072CD5E8072C4BA40055001E88257745"/>
          <p:cNvPicPr>
            <a:picLocks noChangeAspect="1" noChangeArrowheads="1"/>
          </p:cNvPicPr>
          <p:nvPr/>
        </p:nvPicPr>
        <p:blipFill>
          <a:blip r:embed="rId2" cstate="print"/>
          <a:srcRect/>
          <a:stretch>
            <a:fillRect/>
          </a:stretch>
        </p:blipFill>
        <p:spPr bwMode="auto">
          <a:xfrm>
            <a:off x="438912" y="850391"/>
            <a:ext cx="8058912" cy="53204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effectLst/>
        </p:spPr>
        <p:txBody>
          <a:bodyPr/>
          <a:lstStyle/>
          <a:p>
            <a:pPr>
              <a:defRPr/>
            </a:pPr>
            <a:r>
              <a:rPr lang="en-US" dirty="0" smtClean="0"/>
              <a:t>Alt </a:t>
            </a:r>
            <a:r>
              <a:rPr lang="en-US" dirty="0" smtClean="0"/>
              <a:t>Configuration w/ Overspeed Brake w/ Fuse</a:t>
            </a:r>
            <a:endParaRPr lang="en-US" dirty="0"/>
          </a:p>
        </p:txBody>
      </p:sp>
      <p:sp>
        <p:nvSpPr>
          <p:cNvPr id="80" name="Rectangle 79"/>
          <p:cNvSpPr/>
          <p:nvPr/>
        </p:nvSpPr>
        <p:spPr>
          <a:xfrm>
            <a:off x="6035675" y="1736725"/>
            <a:ext cx="2286000" cy="92075"/>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1" name="Rectangle 80"/>
          <p:cNvSpPr/>
          <p:nvPr/>
        </p:nvSpPr>
        <p:spPr>
          <a:xfrm>
            <a:off x="457200" y="2286000"/>
            <a:ext cx="5851525" cy="92075"/>
          </a:xfrm>
          <a:prstGeom prst="rect">
            <a:avLst/>
          </a:prstGeom>
          <a:solidFill>
            <a:srgbClr val="00B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 name="Group 31"/>
          <p:cNvGrpSpPr>
            <a:grpSpLocks/>
          </p:cNvGrpSpPr>
          <p:nvPr/>
        </p:nvGrpSpPr>
        <p:grpSpPr bwMode="auto">
          <a:xfrm>
            <a:off x="457200" y="2011363"/>
            <a:ext cx="457200" cy="639762"/>
            <a:chOff x="457200" y="3931920"/>
            <a:chExt cx="457200" cy="640080"/>
          </a:xfrm>
        </p:grpSpPr>
        <p:sp>
          <p:nvSpPr>
            <p:cNvPr id="83" name="Rectangle 82"/>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4" name="Rectangle 83"/>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5" name="Rectangle 84"/>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6" name="Rectangle 85"/>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 name="Group 33"/>
          <p:cNvGrpSpPr>
            <a:grpSpLocks/>
          </p:cNvGrpSpPr>
          <p:nvPr/>
        </p:nvGrpSpPr>
        <p:grpSpPr bwMode="auto">
          <a:xfrm>
            <a:off x="1006475" y="2011363"/>
            <a:ext cx="457200" cy="639762"/>
            <a:chOff x="457200" y="3931920"/>
            <a:chExt cx="457200" cy="640080"/>
          </a:xfrm>
        </p:grpSpPr>
        <p:sp>
          <p:nvSpPr>
            <p:cNvPr id="88" name="Rectangle 87"/>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9" name="Rectangle 88"/>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 name="Rectangle 89"/>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1" name="Rectangle 90"/>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 name="Group 38"/>
          <p:cNvGrpSpPr>
            <a:grpSpLocks/>
          </p:cNvGrpSpPr>
          <p:nvPr/>
        </p:nvGrpSpPr>
        <p:grpSpPr bwMode="auto">
          <a:xfrm>
            <a:off x="1736725" y="2011363"/>
            <a:ext cx="457200" cy="639762"/>
            <a:chOff x="457200" y="3931920"/>
            <a:chExt cx="457200" cy="640080"/>
          </a:xfrm>
        </p:grpSpPr>
        <p:sp>
          <p:nvSpPr>
            <p:cNvPr id="93" name="Rectangle 92"/>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4" name="Rectangle 93"/>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Rectangle 94"/>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6" name="Rectangle 95"/>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6" name="Group 43"/>
          <p:cNvGrpSpPr>
            <a:grpSpLocks/>
          </p:cNvGrpSpPr>
          <p:nvPr/>
        </p:nvGrpSpPr>
        <p:grpSpPr bwMode="auto">
          <a:xfrm>
            <a:off x="2651125" y="2011363"/>
            <a:ext cx="457200" cy="639762"/>
            <a:chOff x="457200" y="3931920"/>
            <a:chExt cx="457200" cy="640080"/>
          </a:xfrm>
        </p:grpSpPr>
        <p:sp>
          <p:nvSpPr>
            <p:cNvPr id="98" name="Rectangle 97"/>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9" name="Rectangle 98"/>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 name="Rectangle 99"/>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1" name="Rectangle 100"/>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7" name="Group 48"/>
          <p:cNvGrpSpPr>
            <a:grpSpLocks/>
          </p:cNvGrpSpPr>
          <p:nvPr/>
        </p:nvGrpSpPr>
        <p:grpSpPr bwMode="auto">
          <a:xfrm>
            <a:off x="3840163" y="2011363"/>
            <a:ext cx="457200" cy="639762"/>
            <a:chOff x="457200" y="3931920"/>
            <a:chExt cx="457200" cy="640080"/>
          </a:xfrm>
        </p:grpSpPr>
        <p:sp>
          <p:nvSpPr>
            <p:cNvPr id="103" name="Rectangle 102"/>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4" name="Rectangle 103"/>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5" name="Rectangle 104"/>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p:cNvSpPr/>
            <p:nvPr/>
          </p:nvSpPr>
          <p:spPr>
            <a:xfrm>
              <a:off x="639762"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8" name="Group 53"/>
          <p:cNvGrpSpPr>
            <a:grpSpLocks/>
          </p:cNvGrpSpPr>
          <p:nvPr/>
        </p:nvGrpSpPr>
        <p:grpSpPr bwMode="auto">
          <a:xfrm>
            <a:off x="4754563" y="2011363"/>
            <a:ext cx="457200" cy="639762"/>
            <a:chOff x="457200" y="3931920"/>
            <a:chExt cx="457200" cy="640080"/>
          </a:xfrm>
        </p:grpSpPr>
        <p:sp>
          <p:nvSpPr>
            <p:cNvPr id="108" name="Rectangle 107"/>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0" name="Rectangle 109"/>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1" name="Rectangle 110"/>
            <p:cNvSpPr/>
            <p:nvPr/>
          </p:nvSpPr>
          <p:spPr>
            <a:xfrm>
              <a:off x="639762"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9" name="Group 111"/>
          <p:cNvGrpSpPr>
            <a:grpSpLocks/>
          </p:cNvGrpSpPr>
          <p:nvPr/>
        </p:nvGrpSpPr>
        <p:grpSpPr bwMode="auto">
          <a:xfrm>
            <a:off x="5943600" y="1646238"/>
            <a:ext cx="365125" cy="914400"/>
            <a:chOff x="5943600" y="1463040"/>
            <a:chExt cx="365760" cy="914400"/>
          </a:xfrm>
        </p:grpSpPr>
        <p:sp>
          <p:nvSpPr>
            <p:cNvPr id="113" name="Rectangle 112"/>
            <p:cNvSpPr/>
            <p:nvPr/>
          </p:nvSpPr>
          <p:spPr>
            <a:xfrm>
              <a:off x="6035835" y="2012315"/>
              <a:ext cx="273525" cy="273050"/>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4" name="Rectangle 113"/>
            <p:cNvSpPr/>
            <p:nvPr/>
          </p:nvSpPr>
          <p:spPr>
            <a:xfrm>
              <a:off x="5943600" y="1920240"/>
              <a:ext cx="92235" cy="457200"/>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5" name="Rectangle 114"/>
            <p:cNvSpPr/>
            <p:nvPr/>
          </p:nvSpPr>
          <p:spPr>
            <a:xfrm>
              <a:off x="6126481" y="1737677"/>
              <a:ext cx="92235" cy="274638"/>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6" name="Rectangle 115"/>
            <p:cNvSpPr/>
            <p:nvPr/>
          </p:nvSpPr>
          <p:spPr>
            <a:xfrm>
              <a:off x="6035835" y="1463040"/>
              <a:ext cx="273525" cy="274637"/>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17" name="Rectangle 116"/>
          <p:cNvSpPr/>
          <p:nvPr/>
        </p:nvSpPr>
        <p:spPr>
          <a:xfrm>
            <a:off x="2286000" y="2193925"/>
            <a:ext cx="365125" cy="274638"/>
          </a:xfrm>
          <a:prstGeom prst="rect">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0" name="Group 77"/>
          <p:cNvGrpSpPr>
            <a:grpSpLocks/>
          </p:cNvGrpSpPr>
          <p:nvPr/>
        </p:nvGrpSpPr>
        <p:grpSpPr bwMode="auto">
          <a:xfrm>
            <a:off x="8047038" y="1646238"/>
            <a:ext cx="639762" cy="822325"/>
            <a:chOff x="7589520" y="3566160"/>
            <a:chExt cx="640080" cy="822960"/>
          </a:xfrm>
        </p:grpSpPr>
        <p:sp>
          <p:nvSpPr>
            <p:cNvPr id="123" name="Rectangle 122"/>
            <p:cNvSpPr/>
            <p:nvPr/>
          </p:nvSpPr>
          <p:spPr>
            <a:xfrm>
              <a:off x="7589520" y="4114270"/>
              <a:ext cx="274774" cy="274850"/>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4" name="Rectangle 123"/>
            <p:cNvSpPr/>
            <p:nvPr/>
          </p:nvSpPr>
          <p:spPr>
            <a:xfrm>
              <a:off x="7954826" y="4114270"/>
              <a:ext cx="274774" cy="274850"/>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5" name="Rectangle 124"/>
            <p:cNvSpPr/>
            <p:nvPr/>
          </p:nvSpPr>
          <p:spPr>
            <a:xfrm>
              <a:off x="7589520" y="3841009"/>
              <a:ext cx="640080" cy="273261"/>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6" name="Rectangle 125"/>
            <p:cNvSpPr/>
            <p:nvPr/>
          </p:nvSpPr>
          <p:spPr>
            <a:xfrm>
              <a:off x="7772173" y="3566160"/>
              <a:ext cx="274775" cy="274849"/>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5135" name="TextBox 126"/>
          <p:cNvSpPr txBox="1">
            <a:spLocks noChangeArrowheads="1"/>
          </p:cNvSpPr>
          <p:nvPr/>
        </p:nvSpPr>
        <p:spPr bwMode="auto">
          <a:xfrm>
            <a:off x="3200400" y="1554163"/>
            <a:ext cx="574675"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RGA</a:t>
            </a:r>
          </a:p>
        </p:txBody>
      </p:sp>
      <p:sp>
        <p:nvSpPr>
          <p:cNvPr id="5136" name="TextBox 127"/>
          <p:cNvSpPr txBox="1">
            <a:spLocks noChangeArrowheads="1"/>
          </p:cNvSpPr>
          <p:nvPr/>
        </p:nvSpPr>
        <p:spPr bwMode="auto">
          <a:xfrm>
            <a:off x="5211763" y="1554163"/>
            <a:ext cx="565150"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AGB</a:t>
            </a:r>
          </a:p>
        </p:txBody>
      </p:sp>
      <p:sp>
        <p:nvSpPr>
          <p:cNvPr id="5137" name="TextBox 128"/>
          <p:cNvSpPr txBox="1">
            <a:spLocks noChangeArrowheads="1"/>
          </p:cNvSpPr>
          <p:nvPr/>
        </p:nvSpPr>
        <p:spPr bwMode="auto">
          <a:xfrm>
            <a:off x="7132638" y="2193925"/>
            <a:ext cx="563562"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PDU</a:t>
            </a:r>
          </a:p>
        </p:txBody>
      </p:sp>
      <p:cxnSp>
        <p:nvCxnSpPr>
          <p:cNvPr id="130" name="Straight Arrow Connector 129"/>
          <p:cNvCxnSpPr/>
          <p:nvPr/>
        </p:nvCxnSpPr>
        <p:spPr>
          <a:xfrm>
            <a:off x="5668963" y="1828800"/>
            <a:ext cx="274637" cy="2746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3657600" y="1828800"/>
            <a:ext cx="182563" cy="36512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flipV="1">
            <a:off x="7680325" y="2103438"/>
            <a:ext cx="366713" cy="1825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41" name="TextBox 132"/>
          <p:cNvSpPr txBox="1">
            <a:spLocks noChangeArrowheads="1"/>
          </p:cNvSpPr>
          <p:nvPr/>
        </p:nvSpPr>
        <p:spPr bwMode="auto">
          <a:xfrm>
            <a:off x="1736725" y="1554163"/>
            <a:ext cx="695325"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OBRK</a:t>
            </a:r>
          </a:p>
        </p:txBody>
      </p:sp>
      <p:cxnSp>
        <p:nvCxnSpPr>
          <p:cNvPr id="134" name="Straight Arrow Connector 133"/>
          <p:cNvCxnSpPr/>
          <p:nvPr/>
        </p:nvCxnSpPr>
        <p:spPr>
          <a:xfrm>
            <a:off x="2286000" y="1828800"/>
            <a:ext cx="182563" cy="36512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7" name="Rectangle 136"/>
          <p:cNvSpPr/>
          <p:nvPr/>
        </p:nvSpPr>
        <p:spPr>
          <a:xfrm>
            <a:off x="365125" y="1371600"/>
            <a:ext cx="5486400" cy="6397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44" name="TextBox 137"/>
          <p:cNvSpPr txBox="1">
            <a:spLocks noChangeArrowheads="1"/>
          </p:cNvSpPr>
          <p:nvPr/>
        </p:nvSpPr>
        <p:spPr bwMode="auto">
          <a:xfrm>
            <a:off x="457200" y="2835275"/>
            <a:ext cx="8229600" cy="2925763"/>
          </a:xfrm>
          <a:prstGeom prst="rect">
            <a:avLst/>
          </a:prstGeom>
          <a:noFill/>
          <a:ln w="9525">
            <a:noFill/>
            <a:miter lim="800000"/>
            <a:headEnd/>
            <a:tailEnd/>
          </a:ln>
        </p:spPr>
        <p:txBody>
          <a:bodyPr/>
          <a:lstStyle/>
          <a:p>
            <a:pPr marL="342900" indent="-342900" algn="l" defTabSz="730250"/>
            <a:r>
              <a:rPr lang="en-US" sz="1400" dirty="0">
                <a:latin typeface="Arial" pitchFamily="34" charset="0"/>
                <a:cs typeface="Arial" pitchFamily="34" charset="0"/>
              </a:rPr>
              <a:t>1.1		A single driveline disconnect from the PDU (TS1, AGB, TS2 fail open)</a:t>
            </a:r>
          </a:p>
          <a:p>
            <a:pPr marL="342900" indent="-342900" algn="l" defTabSz="730250"/>
            <a:r>
              <a:rPr lang="en-US" sz="1400" dirty="0">
                <a:latin typeface="Arial" pitchFamily="34" charset="0"/>
                <a:cs typeface="Arial" pitchFamily="34" charset="0"/>
              </a:rPr>
              <a:t>1.1.1	Air loads </a:t>
            </a:r>
            <a:r>
              <a:rPr lang="en-US" sz="1400" dirty="0" err="1">
                <a:latin typeface="Arial" pitchFamily="34" charset="0"/>
                <a:cs typeface="Arial" pitchFamily="34" charset="0"/>
              </a:rPr>
              <a:t>backdrive</a:t>
            </a:r>
            <a:r>
              <a:rPr lang="en-US" sz="1400" dirty="0">
                <a:latin typeface="Arial" pitchFamily="34" charset="0"/>
                <a:cs typeface="Arial" pitchFamily="34" charset="0"/>
              </a:rPr>
              <a:t> RGAs and accelerate the door motion.  </a:t>
            </a:r>
          </a:p>
          <a:p>
            <a:pPr marL="342900" indent="-342900" algn="l" defTabSz="730250"/>
            <a:r>
              <a:rPr lang="en-US" sz="1400" dirty="0">
                <a:latin typeface="Arial" pitchFamily="34" charset="0"/>
                <a:cs typeface="Arial" pitchFamily="34" charset="0"/>
              </a:rPr>
              <a:t>1.1.2	Shaft line </a:t>
            </a:r>
            <a:r>
              <a:rPr lang="en-US" sz="1400" dirty="0" err="1">
                <a:latin typeface="Arial" pitchFamily="34" charset="0"/>
                <a:cs typeface="Arial" pitchFamily="34" charset="0"/>
              </a:rPr>
              <a:t>overspeed</a:t>
            </a:r>
            <a:r>
              <a:rPr lang="en-US" sz="1400" dirty="0">
                <a:latin typeface="Arial" pitchFamily="34" charset="0"/>
                <a:cs typeface="Arial" pitchFamily="34" charset="0"/>
              </a:rPr>
              <a:t> (1.5 operating RPM) activates O-brake to lock and hold door </a:t>
            </a:r>
            <a:r>
              <a:rPr lang="en-US" sz="1400" dirty="0" smtClean="0">
                <a:latin typeface="Arial" pitchFamily="34" charset="0"/>
                <a:cs typeface="Arial" pitchFamily="34" charset="0"/>
              </a:rPr>
              <a:t>        	position</a:t>
            </a:r>
            <a:r>
              <a:rPr lang="en-US" sz="1400" dirty="0">
                <a:latin typeface="Arial" pitchFamily="34" charset="0"/>
                <a:cs typeface="Arial" pitchFamily="34" charset="0"/>
              </a:rPr>
              <a:t>.  </a:t>
            </a:r>
          </a:p>
          <a:p>
            <a:pPr marL="342900" indent="-342900" algn="l" defTabSz="730250"/>
            <a:r>
              <a:rPr lang="en-US" sz="1400" dirty="0">
                <a:latin typeface="Arial" pitchFamily="34" charset="0"/>
                <a:cs typeface="Arial" pitchFamily="34" charset="0"/>
              </a:rPr>
              <a:t>1.1.3	O-brake remains locked until manually reset.  </a:t>
            </a:r>
          </a:p>
          <a:p>
            <a:pPr marL="342900" indent="-342900" algn="l" defTabSz="730250"/>
            <a:r>
              <a:rPr lang="en-US" sz="1400" dirty="0">
                <a:latin typeface="Arial" pitchFamily="34" charset="0"/>
                <a:cs typeface="Arial" pitchFamily="34" charset="0"/>
              </a:rPr>
              <a:t>1.1.4	Door rigging required before return to service.  </a:t>
            </a:r>
          </a:p>
          <a:p>
            <a:pPr marL="342900" indent="-342900" algn="l" defTabSz="730250"/>
            <a:r>
              <a:rPr lang="en-US" sz="1400" dirty="0">
                <a:latin typeface="Arial" pitchFamily="34" charset="0"/>
                <a:cs typeface="Arial" pitchFamily="34" charset="0"/>
              </a:rPr>
              <a:t>1.2		An inadvertent lock of the O-brake while driveline still connected to PDU</a:t>
            </a:r>
          </a:p>
          <a:p>
            <a:pPr marL="342900" lvl="1" indent="-342900" algn="l" defTabSz="730250"/>
            <a:r>
              <a:rPr lang="en-US" sz="1400" dirty="0">
                <a:latin typeface="Arial" pitchFamily="34" charset="0"/>
                <a:cs typeface="Arial" pitchFamily="34" charset="0"/>
              </a:rPr>
              <a:t>1.2.1	</a:t>
            </a:r>
            <a:r>
              <a:rPr lang="en-US" sz="1400" dirty="0" smtClean="0">
                <a:latin typeface="Arial" pitchFamily="34" charset="0"/>
                <a:cs typeface="Arial" pitchFamily="34" charset="0"/>
              </a:rPr>
              <a:t>If dynamic torque exceeds capability of shaft coupling, fuse shears and driveline 	disconnects     </a:t>
            </a:r>
          </a:p>
          <a:p>
            <a:pPr marL="342900" lvl="1" indent="-342900" algn="l" defTabSz="730250"/>
            <a:r>
              <a:rPr lang="en-US" sz="1400" dirty="0" smtClean="0">
                <a:latin typeface="Arial" pitchFamily="34" charset="0"/>
                <a:cs typeface="Arial" pitchFamily="34" charset="0"/>
              </a:rPr>
              <a:t>		from PDU.  </a:t>
            </a:r>
          </a:p>
          <a:p>
            <a:pPr marL="342900" indent="-342900" algn="l" defTabSz="730250"/>
            <a:r>
              <a:rPr lang="en-US" sz="1400" dirty="0" smtClean="0">
                <a:latin typeface="Arial" pitchFamily="34" charset="0"/>
                <a:cs typeface="Arial" pitchFamily="34" charset="0"/>
              </a:rPr>
              <a:t>1.2.1.2</a:t>
            </a:r>
            <a:r>
              <a:rPr lang="en-US" sz="1400" dirty="0">
                <a:latin typeface="Arial" pitchFamily="34" charset="0"/>
                <a:cs typeface="Arial" pitchFamily="34" charset="0"/>
              </a:rPr>
              <a:t>	Door position remains in its locked position.  </a:t>
            </a:r>
          </a:p>
          <a:p>
            <a:pPr marL="342900" lvl="1" indent="-342900" algn="l" defTabSz="730250"/>
            <a:r>
              <a:rPr lang="en-US" sz="1400" dirty="0">
                <a:latin typeface="Arial" pitchFamily="34" charset="0"/>
                <a:cs typeface="Arial" pitchFamily="34" charset="0"/>
              </a:rPr>
              <a:t>1.2.1.3	Door rigging required before return to service.  </a:t>
            </a:r>
          </a:p>
          <a:p>
            <a:pPr marL="342900" indent="-342900" defTabSz="730250"/>
            <a:endParaRPr lang="en-US" sz="1400" dirty="0">
              <a:latin typeface="Arial" pitchFamily="34" charset="0"/>
              <a:cs typeface="Arial" pitchFamily="34" charset="0"/>
            </a:endParaRPr>
          </a:p>
          <a:p>
            <a:pPr marL="342900" indent="-342900" defTabSz="730250"/>
            <a:endParaRPr lang="en-US" sz="1400" dirty="0">
              <a:latin typeface="Arial" pitchFamily="34" charset="0"/>
              <a:cs typeface="Arial" pitchFamily="34" charset="0"/>
            </a:endParaRPr>
          </a:p>
          <a:p>
            <a:pPr marL="342900" indent="-342900" defTabSz="730250"/>
            <a:r>
              <a:rPr lang="en-US" sz="1400" dirty="0">
                <a:latin typeface="Arial" pitchFamily="34" charset="0"/>
                <a:cs typeface="Arial" pitchFamily="34" charset="0"/>
              </a:rPr>
              <a:t>2</a:t>
            </a:r>
            <a:r>
              <a:rPr lang="en-US" sz="1400" dirty="0">
                <a:solidFill>
                  <a:srgbClr val="C00000"/>
                </a:solidFill>
                <a:latin typeface="Arial" pitchFamily="34" charset="0"/>
                <a:cs typeface="Arial" pitchFamily="34" charset="0"/>
              </a:rPr>
              <a:t>		</a:t>
            </a:r>
            <a:r>
              <a:rPr lang="en-US" sz="1400" dirty="0" smtClean="0">
                <a:latin typeface="Arial" pitchFamily="34" charset="0"/>
                <a:cs typeface="Arial" pitchFamily="34" charset="0"/>
              </a:rPr>
              <a:t> A door obstruction might shear the fuse to protect TS1 and PDU.</a:t>
            </a:r>
            <a:endParaRPr lang="en-US" sz="1400" dirty="0">
              <a:solidFill>
                <a:srgbClr val="C00000"/>
              </a:solidFill>
              <a:latin typeface="Arial" pitchFamily="34" charset="0"/>
              <a:cs typeface="Arial" pitchFamily="34" charset="0"/>
            </a:endParaRPr>
          </a:p>
        </p:txBody>
      </p:sp>
      <p:sp>
        <p:nvSpPr>
          <p:cNvPr id="5145" name="TextBox 138"/>
          <p:cNvSpPr txBox="1">
            <a:spLocks noChangeArrowheads="1"/>
          </p:cNvSpPr>
          <p:nvPr/>
        </p:nvSpPr>
        <p:spPr bwMode="auto">
          <a:xfrm>
            <a:off x="457200" y="5761038"/>
            <a:ext cx="8229600" cy="307975"/>
          </a:xfrm>
          <a:prstGeom prst="rect">
            <a:avLst/>
          </a:prstGeom>
          <a:solidFill>
            <a:srgbClr val="0000CC"/>
          </a:solidFill>
          <a:ln w="9525">
            <a:noFill/>
            <a:miter lim="800000"/>
            <a:headEnd/>
            <a:tailEnd/>
          </a:ln>
        </p:spPr>
        <p:txBody>
          <a:bodyPr wrap="none"/>
          <a:lstStyle/>
          <a:p>
            <a:pPr algn="ctr"/>
            <a:r>
              <a:rPr lang="en-US" sz="1400" dirty="0">
                <a:solidFill>
                  <a:schemeClr val="bg1"/>
                </a:solidFill>
                <a:latin typeface="Arial" pitchFamily="34" charset="0"/>
                <a:cs typeface="Arial" pitchFamily="34" charset="0"/>
              </a:rPr>
              <a:t>O-brake prevents single point loss of door control – permits secondary </a:t>
            </a:r>
            <a:r>
              <a:rPr lang="en-US" sz="1400" dirty="0" smtClean="0">
                <a:solidFill>
                  <a:schemeClr val="bg1"/>
                </a:solidFill>
                <a:latin typeface="Arial" pitchFamily="34" charset="0"/>
                <a:cs typeface="Arial" pitchFamily="34" charset="0"/>
              </a:rPr>
              <a:t>LRU damage.</a:t>
            </a:r>
            <a:endParaRPr lang="en-US" sz="1400" dirty="0">
              <a:solidFill>
                <a:schemeClr val="bg1"/>
              </a:solidFill>
              <a:latin typeface="Arial" pitchFamily="34" charset="0"/>
              <a:cs typeface="Arial" pitchFamily="34" charset="0"/>
            </a:endParaRPr>
          </a:p>
        </p:txBody>
      </p:sp>
      <p:sp>
        <p:nvSpPr>
          <p:cNvPr id="58" name="Rectangle 57"/>
          <p:cNvSpPr/>
          <p:nvPr/>
        </p:nvSpPr>
        <p:spPr>
          <a:xfrm>
            <a:off x="6316128" y="1646238"/>
            <a:ext cx="182563" cy="274637"/>
          </a:xfrm>
          <a:prstGeom prst="rect">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1" name="Group 59"/>
          <p:cNvGrpSpPr/>
          <p:nvPr/>
        </p:nvGrpSpPr>
        <p:grpSpPr>
          <a:xfrm>
            <a:off x="6408203" y="1920875"/>
            <a:ext cx="1692275" cy="947738"/>
            <a:chOff x="6950075" y="1920875"/>
            <a:chExt cx="1692275" cy="947738"/>
          </a:xfrm>
        </p:grpSpPr>
        <p:cxnSp>
          <p:nvCxnSpPr>
            <p:cNvPr id="61" name="Straight Arrow Connector 60"/>
            <p:cNvCxnSpPr/>
            <p:nvPr/>
          </p:nvCxnSpPr>
          <p:spPr>
            <a:xfrm rot="16200000" flipV="1">
              <a:off x="6767513" y="2103437"/>
              <a:ext cx="730250" cy="36512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83"/>
            <p:cNvSpPr txBox="1">
              <a:spLocks noChangeArrowheads="1"/>
            </p:cNvSpPr>
            <p:nvPr/>
          </p:nvSpPr>
          <p:spPr bwMode="auto">
            <a:xfrm>
              <a:off x="7223125" y="2560638"/>
              <a:ext cx="1419225" cy="307975"/>
            </a:xfrm>
            <a:prstGeom prst="rect">
              <a:avLst/>
            </a:prstGeom>
            <a:noFill/>
            <a:ln w="9525">
              <a:noFill/>
              <a:miter lim="800000"/>
              <a:headEnd/>
              <a:tailEnd/>
            </a:ln>
          </p:spPr>
          <p:txBody>
            <a:bodyPr wrap="none">
              <a:spAutoFit/>
            </a:bodyPr>
            <a:lstStyle/>
            <a:p>
              <a:r>
                <a:rPr lang="en-US" sz="1400" dirty="0">
                  <a:latin typeface="Arial" pitchFamily="34" charset="0"/>
                  <a:cs typeface="Arial" pitchFamily="34" charset="0"/>
                </a:rPr>
                <a:t>Shear Coupling</a:t>
              </a: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Element Overview </a:t>
            </a:r>
            <a:endParaRPr lang="en-US" dirty="0"/>
          </a:p>
        </p:txBody>
      </p:sp>
      <p:pic>
        <p:nvPicPr>
          <p:cNvPr id="5" name="Content Placeholder 4" descr="Shear.JPG"/>
          <p:cNvPicPr>
            <a:picLocks noGrp="1" noChangeAspect="1"/>
          </p:cNvPicPr>
          <p:nvPr>
            <p:ph idx="1"/>
          </p:nvPr>
        </p:nvPicPr>
        <p:blipFill>
          <a:blip r:embed="rId2" cstate="print"/>
          <a:stretch>
            <a:fillRect/>
          </a:stretch>
        </p:blipFill>
        <p:spPr>
          <a:xfrm>
            <a:off x="599647" y="1676400"/>
            <a:ext cx="7868505" cy="4114800"/>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a:blip r:embed="rId3" cstate="print"/>
          <a:srcRect l="9954" t="1454" r="19213" b="4186"/>
          <a:stretch>
            <a:fillRect/>
          </a:stretch>
        </p:blipFill>
        <p:spPr bwMode="auto">
          <a:xfrm>
            <a:off x="2271713" y="2871788"/>
            <a:ext cx="4600575" cy="3324225"/>
          </a:xfrm>
          <a:prstGeom prst="rect">
            <a:avLst/>
          </a:prstGeom>
          <a:noFill/>
          <a:ln w="9525">
            <a:noFill/>
            <a:miter lim="800000"/>
            <a:headEnd/>
            <a:tailEnd/>
          </a:ln>
        </p:spPr>
      </p:pic>
      <p:sp>
        <p:nvSpPr>
          <p:cNvPr id="434178" name="Rectangle 2"/>
          <p:cNvSpPr>
            <a:spLocks noGrp="1" noChangeArrowheads="1"/>
          </p:cNvSpPr>
          <p:nvPr>
            <p:ph type="title"/>
          </p:nvPr>
        </p:nvSpPr>
        <p:spPr/>
        <p:txBody>
          <a:bodyPr/>
          <a:lstStyle/>
          <a:p>
            <a:r>
              <a:rPr lang="en-US" b="1" dirty="0" smtClean="0">
                <a:effectLst>
                  <a:outerShdw blurRad="38100" dist="38100" dir="2700000" algn="tl">
                    <a:srgbClr val="C0C0C0"/>
                  </a:outerShdw>
                </a:effectLst>
              </a:rPr>
              <a:t>Shear Element Configuration</a:t>
            </a:r>
            <a:endParaRPr lang="en-US" b="1" dirty="0">
              <a:effectLst>
                <a:outerShdw blurRad="38100" dist="38100" dir="2700000" algn="tl">
                  <a:srgbClr val="C0C0C0"/>
                </a:outerShdw>
              </a:effectLst>
            </a:endParaRPr>
          </a:p>
        </p:txBody>
      </p:sp>
      <p:sp>
        <p:nvSpPr>
          <p:cNvPr id="434180" name="Rectangle 4"/>
          <p:cNvSpPr>
            <a:spLocks noChangeArrowheads="1"/>
          </p:cNvSpPr>
          <p:nvPr/>
        </p:nvSpPr>
        <p:spPr bwMode="auto">
          <a:xfrm>
            <a:off x="523745" y="1183574"/>
            <a:ext cx="7084063" cy="1616776"/>
          </a:xfrm>
          <a:prstGeom prst="rect">
            <a:avLst/>
          </a:prstGeom>
          <a:noFill/>
          <a:ln w="9525">
            <a:noFill/>
            <a:miter lim="800000"/>
            <a:headEnd/>
            <a:tailEnd/>
          </a:ln>
          <a:effectLst/>
        </p:spPr>
        <p:txBody>
          <a:bodyPr/>
          <a:lstStyle/>
          <a:p>
            <a:pPr marL="342900" indent="-342900" algn="l">
              <a:spcBef>
                <a:spcPct val="20000"/>
              </a:spcBef>
              <a:buClr>
                <a:srgbClr val="FC2119"/>
              </a:buClr>
              <a:buSzPct val="80000"/>
              <a:buFont typeface="Wingdings" pitchFamily="2" charset="2"/>
              <a:buChar char="§"/>
            </a:pPr>
            <a:r>
              <a:rPr lang="en-US" sz="2000" dirty="0" smtClean="0">
                <a:latin typeface="Helvetica" pitchFamily="34" charset="0"/>
              </a:rPr>
              <a:t>Baseline is “necked cylinder”</a:t>
            </a:r>
            <a:endParaRPr lang="en-US" sz="2000" dirty="0">
              <a:latin typeface="Helvetica" pitchFamily="34" charset="0"/>
            </a:endParaRPr>
          </a:p>
          <a:p>
            <a:pPr marL="742950" lvl="1" indent="-285750" algn="l">
              <a:spcBef>
                <a:spcPct val="20000"/>
              </a:spcBef>
              <a:buClr>
                <a:schemeClr val="bg2"/>
              </a:buClr>
              <a:buSzPct val="40000"/>
              <a:buFont typeface="Wingdings" pitchFamily="2" charset="2"/>
              <a:buChar char="n"/>
            </a:pPr>
            <a:r>
              <a:rPr lang="en-US" sz="2000" dirty="0" smtClean="0">
                <a:latin typeface="Helvetica" pitchFamily="34" charset="0"/>
              </a:rPr>
              <a:t>Single component</a:t>
            </a:r>
            <a:endParaRPr lang="en-US" sz="2000" dirty="0">
              <a:latin typeface="Helvetica" pitchFamily="34" charset="0"/>
            </a:endParaRPr>
          </a:p>
          <a:p>
            <a:pPr marL="742950" lvl="1" indent="-285750" algn="l">
              <a:spcBef>
                <a:spcPct val="20000"/>
              </a:spcBef>
              <a:buClr>
                <a:schemeClr val="bg2"/>
              </a:buClr>
              <a:buSzPct val="40000"/>
              <a:buFont typeface="Wingdings" pitchFamily="2" charset="2"/>
              <a:buChar char="n"/>
            </a:pPr>
            <a:r>
              <a:rPr lang="en-US" sz="2000" dirty="0" smtClean="0">
                <a:latin typeface="Helvetica" pitchFamily="34" charset="0"/>
              </a:rPr>
              <a:t>Loaded in torsional shear</a:t>
            </a:r>
            <a:endParaRPr lang="en-US" sz="2000" dirty="0">
              <a:latin typeface="Helvetica" pitchFamily="34" charset="0"/>
            </a:endParaRPr>
          </a:p>
          <a:p>
            <a:pPr marL="742950" lvl="1" indent="-285750" algn="l">
              <a:spcBef>
                <a:spcPct val="20000"/>
              </a:spcBef>
              <a:buClr>
                <a:schemeClr val="bg2"/>
              </a:buClr>
              <a:buSzPct val="40000"/>
              <a:buFont typeface="Wingdings" pitchFamily="2" charset="2"/>
              <a:buChar char="n"/>
            </a:pPr>
            <a:r>
              <a:rPr lang="en-US" sz="2000" dirty="0" smtClean="0">
                <a:latin typeface="Helvetica" pitchFamily="34" charset="0"/>
              </a:rPr>
              <a:t>Minimizes or eliminates other load types</a:t>
            </a:r>
            <a:endParaRPr lang="en-US" sz="2000" dirty="0">
              <a:latin typeface="Helvetica" pitchFamily="34" charset="0"/>
            </a:endParaRPr>
          </a:p>
        </p:txBody>
      </p:sp>
      <p:sp>
        <p:nvSpPr>
          <p:cNvPr id="6" name="TextBox 5"/>
          <p:cNvSpPr txBox="1"/>
          <p:nvPr/>
        </p:nvSpPr>
        <p:spPr>
          <a:xfrm>
            <a:off x="3630642" y="2926763"/>
            <a:ext cx="1518364" cy="338554"/>
          </a:xfrm>
          <a:prstGeom prst="rect">
            <a:avLst/>
          </a:prstGeom>
          <a:noFill/>
        </p:spPr>
        <p:txBody>
          <a:bodyPr wrap="none" rtlCol="0">
            <a:spAutoFit/>
          </a:bodyPr>
          <a:lstStyle/>
          <a:p>
            <a:r>
              <a:rPr lang="en-US" sz="1600" dirty="0" smtClean="0"/>
              <a:t>Shear element</a:t>
            </a:r>
            <a:endParaRPr lang="en-US" sz="1600" dirty="0"/>
          </a:p>
        </p:txBody>
      </p:sp>
      <p:cxnSp>
        <p:nvCxnSpPr>
          <p:cNvPr id="7" name="Straight Arrow Connector 6"/>
          <p:cNvCxnSpPr>
            <a:stCxn id="6" idx="2"/>
          </p:cNvCxnSpPr>
          <p:nvPr/>
        </p:nvCxnSpPr>
        <p:spPr>
          <a:xfrm rot="16200000" flipH="1">
            <a:off x="3890525" y="3764615"/>
            <a:ext cx="1283212" cy="28461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9762" y="404368"/>
            <a:ext cx="7714897" cy="502356"/>
          </a:xfrm>
          <a:effectLst/>
        </p:spPr>
        <p:txBody>
          <a:bodyPr/>
          <a:lstStyle/>
          <a:p>
            <a:pPr>
              <a:defRPr/>
            </a:pPr>
            <a:r>
              <a:rPr lang="en-US" dirty="0" smtClean="0"/>
              <a:t>Load &amp; Efficiency Summary</a:t>
            </a:r>
            <a:endParaRPr lang="en-US" dirty="0"/>
          </a:p>
        </p:txBody>
      </p:sp>
      <p:sp>
        <p:nvSpPr>
          <p:cNvPr id="4" name="Rectangle 17"/>
          <p:cNvSpPr>
            <a:spLocks noChangeArrowheads="1"/>
          </p:cNvSpPr>
          <p:nvPr/>
        </p:nvSpPr>
        <p:spPr bwMode="auto">
          <a:xfrm>
            <a:off x="533400" y="1131888"/>
            <a:ext cx="8458200" cy="5508625"/>
          </a:xfrm>
          <a:prstGeom prst="rect">
            <a:avLst/>
          </a:prstGeom>
          <a:noFill/>
          <a:ln w="9525">
            <a:noFill/>
            <a:miter lim="800000"/>
            <a:headEnd/>
            <a:tailEnd/>
          </a:ln>
          <a:effectLst/>
        </p:spPr>
        <p:txBody>
          <a:bodyPr>
            <a:spAutoFit/>
          </a:bodyPr>
          <a:lstStyle/>
          <a:p>
            <a:pPr algn="l">
              <a:buFontTx/>
              <a:buChar char="•"/>
              <a:defRPr/>
            </a:pPr>
            <a:r>
              <a:rPr lang="en-US" sz="1600" b="1" dirty="0">
                <a:solidFill>
                  <a:srgbClr val="000000"/>
                </a:solidFill>
              </a:rPr>
              <a:t> </a:t>
            </a:r>
            <a:r>
              <a:rPr lang="en-US" sz="1400" b="1" dirty="0">
                <a:solidFill>
                  <a:srgbClr val="000000"/>
                </a:solidFill>
              </a:rPr>
              <a:t>Boeing 8090200352 SCD Loads at RGA Output about Driveline</a:t>
            </a:r>
            <a:endParaRPr lang="en-US" sz="1400" dirty="0">
              <a:solidFill>
                <a:srgbClr val="000000"/>
              </a:solidFill>
            </a:endParaRPr>
          </a:p>
          <a:p>
            <a:pPr lvl="1" algn="l">
              <a:defRPr/>
            </a:pPr>
            <a:r>
              <a:rPr lang="en-US" sz="1400" dirty="0">
                <a:solidFill>
                  <a:srgbClr val="000000"/>
                </a:solidFill>
              </a:rPr>
              <a:t>Peak operating load for performance requirement:  83,214 in-</a:t>
            </a:r>
            <a:r>
              <a:rPr lang="en-US" sz="1400" dirty="0" err="1">
                <a:solidFill>
                  <a:srgbClr val="000000"/>
                </a:solidFill>
              </a:rPr>
              <a:t>lbf</a:t>
            </a:r>
            <a:r>
              <a:rPr lang="en-US" sz="1400" dirty="0">
                <a:solidFill>
                  <a:srgbClr val="000000"/>
                </a:solidFill>
              </a:rPr>
              <a:t/>
            </a:r>
            <a:br>
              <a:rPr lang="en-US" sz="1400" dirty="0">
                <a:solidFill>
                  <a:srgbClr val="000000"/>
                </a:solidFill>
              </a:rPr>
            </a:br>
            <a:r>
              <a:rPr lang="en-US" sz="1400" dirty="0">
                <a:solidFill>
                  <a:srgbClr val="000000"/>
                </a:solidFill>
              </a:rPr>
              <a:t>Limit Load:         258,255 in-</a:t>
            </a:r>
            <a:r>
              <a:rPr lang="en-US" sz="1400" dirty="0" err="1">
                <a:solidFill>
                  <a:srgbClr val="000000"/>
                </a:solidFill>
              </a:rPr>
              <a:t>lbf</a:t>
            </a:r>
            <a:r>
              <a:rPr lang="en-US" sz="1400" dirty="0">
                <a:solidFill>
                  <a:srgbClr val="000000"/>
                </a:solidFill>
              </a:rPr>
              <a:t> about RGA driveline per door (includes 1.15 NDD factor)</a:t>
            </a:r>
            <a:br>
              <a:rPr lang="en-US" sz="1400" dirty="0">
                <a:solidFill>
                  <a:srgbClr val="000000"/>
                </a:solidFill>
              </a:rPr>
            </a:br>
            <a:r>
              <a:rPr lang="en-US" sz="1400" dirty="0">
                <a:solidFill>
                  <a:srgbClr val="000000"/>
                </a:solidFill>
              </a:rPr>
              <a:t>Ultimate Load:   336,854 in-</a:t>
            </a:r>
            <a:r>
              <a:rPr lang="en-US" sz="1400" dirty="0" err="1">
                <a:solidFill>
                  <a:srgbClr val="000000"/>
                </a:solidFill>
              </a:rPr>
              <a:t>lbf</a:t>
            </a:r>
            <a:r>
              <a:rPr lang="en-US" sz="1400" dirty="0">
                <a:solidFill>
                  <a:srgbClr val="000000"/>
                </a:solidFill>
              </a:rPr>
              <a:t> about RGA driveline per door </a:t>
            </a:r>
          </a:p>
          <a:p>
            <a:pPr algn="l">
              <a:defRPr/>
            </a:pPr>
            <a:endParaRPr lang="en-US" sz="1400" b="1" dirty="0">
              <a:solidFill>
                <a:srgbClr val="000000"/>
              </a:solidFill>
            </a:endParaRPr>
          </a:p>
          <a:p>
            <a:pPr algn="l">
              <a:buFontTx/>
              <a:buChar char="•"/>
              <a:defRPr/>
            </a:pPr>
            <a:r>
              <a:rPr lang="en-US" sz="1400" b="1" dirty="0">
                <a:solidFill>
                  <a:srgbClr val="000000"/>
                </a:solidFill>
              </a:rPr>
              <a:t> </a:t>
            </a:r>
            <a:r>
              <a:rPr lang="en-US" sz="1400" b="1" kern="0" dirty="0">
                <a:solidFill>
                  <a:srgbClr val="000000"/>
                </a:solidFill>
              </a:rPr>
              <a:t>System Efficiencies</a:t>
            </a:r>
          </a:p>
          <a:p>
            <a:pPr lvl="1" algn="l">
              <a:buFontTx/>
              <a:buChar char="•"/>
              <a:defRPr/>
            </a:pPr>
            <a:r>
              <a:rPr lang="en-US" sz="1400" b="1" kern="0" dirty="0">
                <a:solidFill>
                  <a:srgbClr val="000000"/>
                </a:solidFill>
              </a:rPr>
              <a:t> Room Temperature</a:t>
            </a:r>
          </a:p>
          <a:p>
            <a:pPr lvl="2" algn="l">
              <a:defRPr/>
            </a:pPr>
            <a:r>
              <a:rPr lang="en-US" sz="1400" kern="0" dirty="0">
                <a:solidFill>
                  <a:srgbClr val="000000"/>
                </a:solidFill>
              </a:rPr>
              <a:t>RGA:  70%,	AGB: 96%		HPDU: 89.1% (max from 8 set of data)</a:t>
            </a:r>
          </a:p>
          <a:p>
            <a:pPr lvl="2" algn="l">
              <a:defRPr/>
            </a:pPr>
            <a:endParaRPr lang="en-US" sz="1400" kern="0" dirty="0">
              <a:solidFill>
                <a:srgbClr val="000000"/>
              </a:solidFill>
            </a:endParaRPr>
          </a:p>
          <a:p>
            <a:pPr lvl="1" algn="l">
              <a:buFont typeface="Arial" pitchFamily="34" charset="0"/>
              <a:buChar char="•"/>
              <a:defRPr/>
            </a:pPr>
            <a:r>
              <a:rPr lang="en-US" sz="1400" b="1" kern="0" dirty="0">
                <a:solidFill>
                  <a:srgbClr val="000000"/>
                </a:solidFill>
              </a:rPr>
              <a:t> Cold Temperature</a:t>
            </a:r>
          </a:p>
          <a:p>
            <a:pPr lvl="1" algn="l">
              <a:defRPr/>
            </a:pPr>
            <a:r>
              <a:rPr lang="en-US" sz="1400" kern="0" dirty="0">
                <a:solidFill>
                  <a:srgbClr val="000000"/>
                </a:solidFill>
              </a:rPr>
              <a:t>	RGA:  35% (-65</a:t>
            </a:r>
            <a:r>
              <a:rPr lang="en-US" sz="1400" kern="0" dirty="0">
                <a:solidFill>
                  <a:srgbClr val="000000"/>
                </a:solidFill>
                <a:latin typeface="Arial"/>
                <a:cs typeface="Arial"/>
              </a:rPr>
              <a:t>°</a:t>
            </a:r>
            <a:r>
              <a:rPr lang="en-US" sz="1400" kern="0" dirty="0">
                <a:solidFill>
                  <a:srgbClr val="000000"/>
                </a:solidFill>
              </a:rPr>
              <a:t>F)	AGB: 93% (-40</a:t>
            </a:r>
            <a:r>
              <a:rPr lang="en-US" sz="1400" kern="0" dirty="0">
                <a:solidFill>
                  <a:srgbClr val="000000"/>
                </a:solidFill>
                <a:latin typeface="Arial"/>
                <a:cs typeface="Arial"/>
              </a:rPr>
              <a:t>°</a:t>
            </a:r>
            <a:r>
              <a:rPr lang="en-US" sz="1400" kern="0" dirty="0">
                <a:solidFill>
                  <a:srgbClr val="000000"/>
                </a:solidFill>
              </a:rPr>
              <a:t>F)	HPDU: 53.8% (-40</a:t>
            </a:r>
            <a:r>
              <a:rPr lang="en-US" sz="1400" kern="0" dirty="0">
                <a:solidFill>
                  <a:srgbClr val="000000"/>
                </a:solidFill>
                <a:latin typeface="Arial"/>
                <a:cs typeface="Arial"/>
              </a:rPr>
              <a:t>°</a:t>
            </a:r>
            <a:r>
              <a:rPr lang="en-US" sz="1400" kern="0" dirty="0">
                <a:solidFill>
                  <a:srgbClr val="000000"/>
                </a:solidFill>
              </a:rPr>
              <a:t>F estimated)</a:t>
            </a:r>
            <a:endParaRPr lang="en-US" sz="1400" b="1" kern="0" dirty="0">
              <a:solidFill>
                <a:srgbClr val="000000"/>
              </a:solidFill>
            </a:endParaRPr>
          </a:p>
          <a:p>
            <a:pPr algn="l">
              <a:defRPr/>
            </a:pPr>
            <a:endParaRPr lang="en-US" sz="1400" b="1" kern="0" dirty="0">
              <a:solidFill>
                <a:srgbClr val="000000"/>
              </a:solidFill>
            </a:endParaRPr>
          </a:p>
          <a:p>
            <a:pPr algn="l">
              <a:buFontTx/>
              <a:buChar char="•"/>
              <a:defRPr/>
            </a:pPr>
            <a:r>
              <a:rPr lang="en-US" sz="1400" b="1" kern="0" dirty="0">
                <a:solidFill>
                  <a:srgbClr val="000000"/>
                </a:solidFill>
              </a:rPr>
              <a:t> HPDU Static Output Torque (total for both shafts)</a:t>
            </a:r>
          </a:p>
          <a:p>
            <a:pPr lvl="1" algn="l">
              <a:defRPr/>
            </a:pPr>
            <a:r>
              <a:rPr lang="en-US" sz="1400" dirty="0">
                <a:solidFill>
                  <a:srgbClr val="000000"/>
                </a:solidFill>
              </a:rPr>
              <a:t>2(3000)[.52/(2</a:t>
            </a:r>
            <a:r>
              <a:rPr lang="el-GR" sz="1400" dirty="0">
                <a:solidFill>
                  <a:srgbClr val="000000"/>
                </a:solidFill>
                <a:latin typeface="Arial"/>
                <a:cs typeface="Arial"/>
              </a:rPr>
              <a:t>π</a:t>
            </a:r>
            <a:r>
              <a:rPr lang="en-US" sz="1400" dirty="0">
                <a:solidFill>
                  <a:srgbClr val="000000"/>
                </a:solidFill>
                <a:latin typeface="Arial"/>
                <a:cs typeface="Arial"/>
              </a:rPr>
              <a:t>)]</a:t>
            </a:r>
            <a:r>
              <a:rPr lang="en-US" sz="1400" dirty="0">
                <a:solidFill>
                  <a:srgbClr val="000000"/>
                </a:solidFill>
              </a:rPr>
              <a:t>(6.0714) = 3015 in-</a:t>
            </a:r>
            <a:r>
              <a:rPr lang="en-US" sz="1400" dirty="0" err="1">
                <a:solidFill>
                  <a:srgbClr val="000000"/>
                </a:solidFill>
              </a:rPr>
              <a:t>lbf</a:t>
            </a:r>
            <a:r>
              <a:rPr lang="en-US" sz="1400" dirty="0">
                <a:solidFill>
                  <a:srgbClr val="000000"/>
                </a:solidFill>
              </a:rPr>
              <a:t> (100% </a:t>
            </a:r>
            <a:r>
              <a:rPr lang="en-US" sz="1400" dirty="0" err="1">
                <a:solidFill>
                  <a:srgbClr val="000000"/>
                </a:solidFill>
              </a:rPr>
              <a:t>eff</a:t>
            </a:r>
            <a:r>
              <a:rPr lang="en-US" sz="1400" dirty="0">
                <a:solidFill>
                  <a:srgbClr val="000000"/>
                </a:solidFill>
              </a:rPr>
              <a:t>)</a:t>
            </a:r>
          </a:p>
          <a:p>
            <a:pPr lvl="1" algn="l">
              <a:defRPr/>
            </a:pPr>
            <a:r>
              <a:rPr lang="en-US" sz="1400" dirty="0">
                <a:solidFill>
                  <a:srgbClr val="000000"/>
                </a:solidFill>
              </a:rPr>
              <a:t>3015(.891) = 2686 in-</a:t>
            </a:r>
            <a:r>
              <a:rPr lang="en-US" sz="1400" dirty="0" err="1">
                <a:solidFill>
                  <a:srgbClr val="000000"/>
                </a:solidFill>
              </a:rPr>
              <a:t>lbf</a:t>
            </a:r>
            <a:r>
              <a:rPr lang="en-US" sz="1400" dirty="0">
                <a:solidFill>
                  <a:srgbClr val="000000"/>
                </a:solidFill>
              </a:rPr>
              <a:t> max with room temp </a:t>
            </a:r>
            <a:r>
              <a:rPr lang="en-US" sz="1400" dirty="0" err="1">
                <a:solidFill>
                  <a:srgbClr val="000000"/>
                </a:solidFill>
              </a:rPr>
              <a:t>eff</a:t>
            </a:r>
            <a:endParaRPr lang="en-US" sz="1400" dirty="0">
              <a:solidFill>
                <a:srgbClr val="000000"/>
              </a:solidFill>
            </a:endParaRPr>
          </a:p>
          <a:p>
            <a:pPr lvl="1" algn="l">
              <a:buFontTx/>
              <a:buChar char="•"/>
              <a:defRPr/>
            </a:pPr>
            <a:endParaRPr lang="en-US" sz="1400" dirty="0">
              <a:solidFill>
                <a:srgbClr val="000000"/>
              </a:solidFill>
            </a:endParaRPr>
          </a:p>
          <a:p>
            <a:pPr algn="l">
              <a:buFontTx/>
              <a:buChar char="•"/>
              <a:defRPr/>
            </a:pPr>
            <a:r>
              <a:rPr lang="en-US" sz="1400" b="1" kern="0" dirty="0">
                <a:solidFill>
                  <a:srgbClr val="000000"/>
                </a:solidFill>
              </a:rPr>
              <a:t> HPDU Max Driving Torque at Cold Temp (per door)</a:t>
            </a:r>
          </a:p>
          <a:p>
            <a:pPr lvl="1" algn="l">
              <a:defRPr/>
            </a:pPr>
            <a:r>
              <a:rPr lang="en-US" sz="1400" dirty="0">
                <a:solidFill>
                  <a:srgbClr val="000000"/>
                </a:solidFill>
              </a:rPr>
              <a:t>83,214/[(.93)(.35)] = 255,650 in-</a:t>
            </a:r>
            <a:r>
              <a:rPr lang="en-US" sz="1400" dirty="0" err="1">
                <a:solidFill>
                  <a:srgbClr val="000000"/>
                </a:solidFill>
              </a:rPr>
              <a:t>lbf</a:t>
            </a:r>
            <a:r>
              <a:rPr lang="en-US" sz="1400" dirty="0">
                <a:solidFill>
                  <a:srgbClr val="000000"/>
                </a:solidFill>
              </a:rPr>
              <a:t> at RGA output</a:t>
            </a:r>
          </a:p>
          <a:p>
            <a:pPr lvl="1" algn="l">
              <a:defRPr/>
            </a:pPr>
            <a:r>
              <a:rPr lang="en-US" sz="1400" dirty="0">
                <a:solidFill>
                  <a:srgbClr val="000000"/>
                </a:solidFill>
              </a:rPr>
              <a:t>255,650/[(16/9)(131.82)] = 1,091 in-</a:t>
            </a:r>
            <a:r>
              <a:rPr lang="en-US" sz="1400" dirty="0" err="1">
                <a:solidFill>
                  <a:srgbClr val="000000"/>
                </a:solidFill>
              </a:rPr>
              <a:t>lbf</a:t>
            </a:r>
            <a:r>
              <a:rPr lang="en-US" sz="1400" dirty="0">
                <a:solidFill>
                  <a:srgbClr val="000000"/>
                </a:solidFill>
              </a:rPr>
              <a:t> at HPDU output</a:t>
            </a:r>
          </a:p>
          <a:p>
            <a:pPr lvl="1" algn="l">
              <a:defRPr/>
            </a:pPr>
            <a:endParaRPr lang="en-US" sz="1400" dirty="0">
              <a:solidFill>
                <a:srgbClr val="000000"/>
              </a:solidFill>
            </a:endParaRPr>
          </a:p>
          <a:p>
            <a:pPr algn="l">
              <a:buFont typeface="Arial" pitchFamily="34" charset="0"/>
              <a:buChar char="•"/>
              <a:defRPr/>
            </a:pPr>
            <a:r>
              <a:rPr lang="en-US" sz="1400" dirty="0">
                <a:solidFill>
                  <a:srgbClr val="000000"/>
                </a:solidFill>
              </a:rPr>
              <a:t> </a:t>
            </a:r>
            <a:r>
              <a:rPr lang="en-US" sz="1400" b="1" dirty="0">
                <a:solidFill>
                  <a:srgbClr val="000000"/>
                </a:solidFill>
              </a:rPr>
              <a:t>Back Driving Loads at HPDU Output</a:t>
            </a:r>
          </a:p>
          <a:p>
            <a:pPr lvl="1" algn="l">
              <a:defRPr/>
            </a:pPr>
            <a:r>
              <a:rPr lang="en-US" sz="1400" dirty="0">
                <a:solidFill>
                  <a:srgbClr val="000000"/>
                </a:solidFill>
              </a:rPr>
              <a:t>Limit Load at Room Temp:  258,255/[(16/9)(131.82)] = 1,102 in-</a:t>
            </a:r>
            <a:r>
              <a:rPr lang="en-US" sz="1400" dirty="0" err="1">
                <a:solidFill>
                  <a:srgbClr val="000000"/>
                </a:solidFill>
              </a:rPr>
              <a:t>lbf</a:t>
            </a:r>
            <a:r>
              <a:rPr lang="en-US" sz="1400" dirty="0">
                <a:solidFill>
                  <a:srgbClr val="000000"/>
                </a:solidFill>
              </a:rPr>
              <a:t> 100% </a:t>
            </a:r>
            <a:r>
              <a:rPr lang="en-US" sz="1400" dirty="0" err="1">
                <a:solidFill>
                  <a:srgbClr val="000000"/>
                </a:solidFill>
              </a:rPr>
              <a:t>eff</a:t>
            </a:r>
            <a:endParaRPr lang="en-US" sz="1400" dirty="0">
              <a:solidFill>
                <a:srgbClr val="000000"/>
              </a:solidFill>
            </a:endParaRPr>
          </a:p>
          <a:p>
            <a:pPr lvl="1" algn="l">
              <a:defRPr/>
            </a:pPr>
            <a:r>
              <a:rPr lang="en-US" sz="1400" dirty="0">
                <a:solidFill>
                  <a:srgbClr val="000000"/>
                </a:solidFill>
              </a:rPr>
              <a:t>                                            1102(.96)(.70) = 740 in-</a:t>
            </a:r>
            <a:r>
              <a:rPr lang="en-US" sz="1400" dirty="0" err="1">
                <a:solidFill>
                  <a:srgbClr val="000000"/>
                </a:solidFill>
              </a:rPr>
              <a:t>lbf</a:t>
            </a:r>
            <a:r>
              <a:rPr lang="en-US" sz="1400" dirty="0">
                <a:solidFill>
                  <a:srgbClr val="000000"/>
                </a:solidFill>
              </a:rPr>
              <a:t> min room temp torque</a:t>
            </a:r>
          </a:p>
          <a:p>
            <a:pPr lvl="1">
              <a:defRPr/>
            </a:pPr>
            <a:endParaRPr lang="en-US" sz="1400" dirty="0">
              <a:solidFill>
                <a:srgbClr val="070C3C"/>
              </a:solidFill>
            </a:endParaRPr>
          </a:p>
          <a:p>
            <a:pPr lvl="1">
              <a:buFontTx/>
              <a:buChar char="•"/>
              <a:defRPr/>
            </a:pPr>
            <a:endParaRPr lang="en-US" sz="1400" dirty="0">
              <a:solidFill>
                <a:srgbClr val="070C3C"/>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pPr eaLnBrk="1" hangingPunct="1"/>
            <a:r>
              <a:rPr lang="en-US" smtClean="0"/>
              <a:t>Interface and Installation</a:t>
            </a:r>
          </a:p>
        </p:txBody>
      </p:sp>
      <p:pic>
        <p:nvPicPr>
          <p:cNvPr id="8" name="Picture 2" descr="WBDoor"/>
          <p:cNvPicPr>
            <a:picLocks noGrp="1" noChangeAspect="1" noChangeArrowheads="1"/>
          </p:cNvPicPr>
          <p:nvPr>
            <p:ph idx="1"/>
          </p:nvPr>
        </p:nvPicPr>
        <p:blipFill>
          <a:blip r:embed="rId3" cstate="print"/>
          <a:srcRect l="2400" t="9402" r="11148" b="18040"/>
          <a:stretch>
            <a:fillRect/>
          </a:stretch>
        </p:blipFill>
        <p:spPr bwMode="auto">
          <a:xfrm>
            <a:off x="212358" y="1066800"/>
            <a:ext cx="8474442" cy="5036098"/>
          </a:xfrm>
          <a:prstGeom prst="rect">
            <a:avLst/>
          </a:prstGeom>
          <a:noFill/>
        </p:spPr>
      </p:pic>
      <p:sp>
        <p:nvSpPr>
          <p:cNvPr id="9" name="TextBox 8"/>
          <p:cNvSpPr txBox="1"/>
          <p:nvPr/>
        </p:nvSpPr>
        <p:spPr>
          <a:xfrm>
            <a:off x="457200" y="1676400"/>
            <a:ext cx="2209800" cy="646331"/>
          </a:xfrm>
          <a:prstGeom prst="rect">
            <a:avLst/>
          </a:prstGeom>
          <a:noFill/>
        </p:spPr>
        <p:txBody>
          <a:bodyPr wrap="square" rtlCol="0">
            <a:spAutoFit/>
          </a:bodyPr>
          <a:lstStyle/>
          <a:p>
            <a:r>
              <a:rPr lang="en-US" sz="1200" dirty="0" smtClean="0"/>
              <a:t>Actuator and torque shaft are replaced by RGA/O-Brake and torque coupling</a:t>
            </a:r>
            <a:endParaRPr lang="en-US" sz="1200" dirty="0"/>
          </a:p>
        </p:txBody>
      </p:sp>
      <p:sp>
        <p:nvSpPr>
          <p:cNvPr id="10" name="Rectangle 9"/>
          <p:cNvSpPr/>
          <p:nvPr/>
        </p:nvSpPr>
        <p:spPr>
          <a:xfrm>
            <a:off x="7086600" y="3657600"/>
            <a:ext cx="1752600" cy="646331"/>
          </a:xfrm>
          <a:prstGeom prst="rect">
            <a:avLst/>
          </a:prstGeom>
        </p:spPr>
        <p:txBody>
          <a:bodyPr wrap="square">
            <a:spAutoFit/>
          </a:bodyPr>
          <a:lstStyle/>
          <a:p>
            <a:r>
              <a:rPr lang="en-US" sz="1200" dirty="0" smtClean="0"/>
              <a:t>Torque Limiter is located between angle G/B and Torque Shaft</a:t>
            </a:r>
            <a:endParaRPr lang="en-US" sz="1200" dirty="0"/>
          </a:p>
        </p:txBody>
      </p:sp>
      <p:sp>
        <p:nvSpPr>
          <p:cNvPr id="11" name="Rectangle 10"/>
          <p:cNvSpPr/>
          <p:nvPr/>
        </p:nvSpPr>
        <p:spPr>
          <a:xfrm>
            <a:off x="6781800" y="914400"/>
            <a:ext cx="1981200" cy="646331"/>
          </a:xfrm>
          <a:prstGeom prst="rect">
            <a:avLst/>
          </a:prstGeom>
        </p:spPr>
        <p:txBody>
          <a:bodyPr wrap="square">
            <a:spAutoFit/>
          </a:bodyPr>
          <a:lstStyle/>
          <a:p>
            <a:r>
              <a:rPr lang="en-US" sz="1200" dirty="0" smtClean="0"/>
              <a:t>Existing HPDU to Angle G/B shaft is replaced by Compliant T/S or Fusible T/S</a:t>
            </a:r>
            <a:endParaRPr lang="en-US" sz="1200" dirty="0"/>
          </a:p>
        </p:txBody>
      </p:sp>
      <p:cxnSp>
        <p:nvCxnSpPr>
          <p:cNvPr id="12" name="Elbow Connector 11"/>
          <p:cNvCxnSpPr/>
          <p:nvPr/>
        </p:nvCxnSpPr>
        <p:spPr>
          <a:xfrm rot="5400000">
            <a:off x="7124700" y="1638300"/>
            <a:ext cx="609600" cy="381000"/>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13" name="Elbow Connector 12"/>
          <p:cNvCxnSpPr/>
          <p:nvPr/>
        </p:nvCxnSpPr>
        <p:spPr>
          <a:xfrm rot="10800000" flipV="1">
            <a:off x="5257800" y="1066800"/>
            <a:ext cx="1600200" cy="457200"/>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14" name="Straight Arrow Connector 13"/>
          <p:cNvCxnSpPr/>
          <p:nvPr/>
        </p:nvCxnSpPr>
        <p:spPr>
          <a:xfrm rot="5400000" flipH="1" flipV="1">
            <a:off x="6934200" y="3048000"/>
            <a:ext cx="1295400" cy="76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rot="10800000">
            <a:off x="4724400" y="1447800"/>
            <a:ext cx="2819400" cy="22860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rot="16200000" flipH="1">
            <a:off x="1409700" y="2324100"/>
            <a:ext cx="990600" cy="609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7" name="Straight Arrow Connector 16"/>
          <p:cNvCxnSpPr/>
          <p:nvPr/>
        </p:nvCxnSpPr>
        <p:spPr>
          <a:xfrm rot="16200000" flipH="1">
            <a:off x="1295400" y="2438400"/>
            <a:ext cx="1143000" cy="533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Reliability</a:t>
            </a:r>
            <a:endParaRPr lang="en-US" dirty="0"/>
          </a:p>
        </p:txBody>
      </p:sp>
      <p:sp>
        <p:nvSpPr>
          <p:cNvPr id="3" name="Content Placeholder 2"/>
          <p:cNvSpPr>
            <a:spLocks noGrp="1"/>
          </p:cNvSpPr>
          <p:nvPr>
            <p:ph idx="1"/>
          </p:nvPr>
        </p:nvSpPr>
        <p:spPr>
          <a:xfrm>
            <a:off x="420624" y="1420368"/>
            <a:ext cx="8153400" cy="4114800"/>
          </a:xfrm>
        </p:spPr>
        <p:txBody>
          <a:bodyPr/>
          <a:lstStyle/>
          <a:p>
            <a:r>
              <a:rPr lang="en-US" dirty="0" smtClean="0"/>
              <a:t>MTBF Summary</a:t>
            </a:r>
          </a:p>
          <a:p>
            <a:pPr lvl="1"/>
            <a:r>
              <a:rPr lang="en-US" sz="2000" dirty="0" smtClean="0"/>
              <a:t>Allocations provided to Parker.</a:t>
            </a:r>
          </a:p>
          <a:p>
            <a:pPr lvl="1"/>
            <a:r>
              <a:rPr lang="en-US" sz="2000" dirty="0" err="1" smtClean="0"/>
              <a:t>Overspeed</a:t>
            </a:r>
            <a:r>
              <a:rPr lang="en-US" sz="2000" dirty="0" smtClean="0"/>
              <a:t> Brake failure rate derived from legacy A-Brake observed failure rate.</a:t>
            </a:r>
          </a:p>
          <a:p>
            <a:pPr lvl="1"/>
            <a:r>
              <a:rPr lang="en-US" sz="2000" dirty="0" smtClean="0"/>
              <a:t>Torque limiter failure rate derived by NPRD Piece Part analysis.</a:t>
            </a:r>
          </a:p>
        </p:txBody>
      </p:sp>
      <p:graphicFrame>
        <p:nvGraphicFramePr>
          <p:cNvPr id="4" name="Table 3"/>
          <p:cNvGraphicFramePr>
            <a:graphicFrameLocks noGrp="1"/>
          </p:cNvGraphicFramePr>
          <p:nvPr/>
        </p:nvGraphicFramePr>
        <p:xfrm>
          <a:off x="564445" y="3712822"/>
          <a:ext cx="8161868" cy="2398982"/>
        </p:xfrm>
        <a:graphic>
          <a:graphicData uri="http://schemas.openxmlformats.org/drawingml/2006/table">
            <a:tbl>
              <a:tblPr firstRow="1" bandRow="1">
                <a:tableStyleId>{5C22544A-7EE6-4342-B048-85BDC9FD1C3A}</a:tableStyleId>
              </a:tblPr>
              <a:tblGrid>
                <a:gridCol w="2404533"/>
                <a:gridCol w="1919111"/>
                <a:gridCol w="1907822"/>
                <a:gridCol w="1930402"/>
              </a:tblGrid>
              <a:tr h="633400">
                <a:tc>
                  <a:txBody>
                    <a:bodyPr/>
                    <a:lstStyle/>
                    <a:p>
                      <a:pPr algn="ctr"/>
                      <a:r>
                        <a:rPr lang="en-US" sz="1600" dirty="0" smtClean="0"/>
                        <a:t>LRU</a:t>
                      </a:r>
                      <a:endParaRPr lang="en-US" sz="1600" dirty="0"/>
                    </a:p>
                  </a:txBody>
                  <a:tcPr/>
                </a:tc>
                <a:tc>
                  <a:txBody>
                    <a:bodyPr/>
                    <a:lstStyle/>
                    <a:p>
                      <a:pPr algn="ctr"/>
                      <a:r>
                        <a:rPr lang="en-US" sz="1600" dirty="0" smtClean="0"/>
                        <a:t>Failure</a:t>
                      </a:r>
                      <a:r>
                        <a:rPr lang="en-US" sz="1600" baseline="0" dirty="0" smtClean="0"/>
                        <a:t> Rate Allocation (</a:t>
                      </a:r>
                      <a:r>
                        <a:rPr lang="en-US" sz="1600" baseline="0" dirty="0" err="1" smtClean="0"/>
                        <a:t>fpmh</a:t>
                      </a:r>
                      <a:r>
                        <a:rPr lang="en-US" sz="1600" baseline="0" dirty="0" smtClean="0"/>
                        <a:t>)</a:t>
                      </a:r>
                      <a:endParaRPr lang="en-US" sz="1600" dirty="0"/>
                    </a:p>
                  </a:txBody>
                  <a:tcPr/>
                </a:tc>
                <a:tc>
                  <a:txBody>
                    <a:bodyPr/>
                    <a:lstStyle/>
                    <a:p>
                      <a:pPr algn="ctr"/>
                      <a:r>
                        <a:rPr lang="en-US" sz="1600" dirty="0" smtClean="0"/>
                        <a:t>Predicted Failure Rate (</a:t>
                      </a:r>
                      <a:r>
                        <a:rPr lang="en-US" sz="1600" dirty="0" err="1" smtClean="0"/>
                        <a:t>fpmh</a:t>
                      </a:r>
                      <a:r>
                        <a:rPr lang="en-US" sz="1600" dirty="0" smtClean="0"/>
                        <a:t>)</a:t>
                      </a:r>
                      <a:endParaRPr lang="en-US" sz="1600" dirty="0"/>
                    </a:p>
                  </a:txBody>
                  <a:tcPr/>
                </a:tc>
                <a:tc>
                  <a:txBody>
                    <a:bodyPr/>
                    <a:lstStyle/>
                    <a:p>
                      <a:pPr algn="ctr"/>
                      <a:r>
                        <a:rPr lang="en-US" sz="1600" dirty="0" smtClean="0"/>
                        <a:t>Predicted MTBF (hours)</a:t>
                      </a:r>
                      <a:endParaRPr lang="en-US" sz="1600" dirty="0"/>
                    </a:p>
                  </a:txBody>
                  <a:tcPr/>
                </a:tc>
              </a:tr>
              <a:tr h="406268">
                <a:tc>
                  <a:txBody>
                    <a:bodyPr/>
                    <a:lstStyle/>
                    <a:p>
                      <a:r>
                        <a:rPr lang="en-US" sz="1600" dirty="0" err="1" smtClean="0"/>
                        <a:t>Overspeed</a:t>
                      </a:r>
                      <a:r>
                        <a:rPr lang="en-US" sz="1600" baseline="0" dirty="0" smtClean="0"/>
                        <a:t> Brake</a:t>
                      </a:r>
                      <a:endParaRPr lang="en-US" sz="1600" dirty="0"/>
                    </a:p>
                  </a:txBody>
                  <a:tcPr/>
                </a:tc>
                <a:tc>
                  <a:txBody>
                    <a:bodyPr/>
                    <a:lstStyle/>
                    <a:p>
                      <a:r>
                        <a:rPr lang="en-US" sz="1600" dirty="0" smtClean="0"/>
                        <a:t>N/A</a:t>
                      </a:r>
                      <a:endParaRPr lang="en-US" sz="1600" dirty="0"/>
                    </a:p>
                  </a:txBody>
                  <a:tcPr/>
                </a:tc>
                <a:tc>
                  <a:txBody>
                    <a:bodyPr/>
                    <a:lstStyle/>
                    <a:p>
                      <a:r>
                        <a:rPr lang="en-US" sz="1600" dirty="0" smtClean="0"/>
                        <a:t>11.2516</a:t>
                      </a:r>
                      <a:endParaRPr lang="en-US" sz="1600" dirty="0"/>
                    </a:p>
                  </a:txBody>
                  <a:tcPr/>
                </a:tc>
                <a:tc>
                  <a:txBody>
                    <a:bodyPr/>
                    <a:lstStyle/>
                    <a:p>
                      <a:r>
                        <a:rPr lang="en-US" sz="1600" dirty="0" smtClean="0"/>
                        <a:t>88,876</a:t>
                      </a:r>
                      <a:endParaRPr lang="en-US" sz="1600" dirty="0"/>
                    </a:p>
                  </a:txBody>
                  <a:tcPr/>
                </a:tc>
              </a:tr>
              <a:tr h="316221">
                <a:tc>
                  <a:txBody>
                    <a:bodyPr/>
                    <a:lstStyle/>
                    <a:p>
                      <a:r>
                        <a:rPr lang="en-US" sz="1600" dirty="0" smtClean="0"/>
                        <a:t>RGA</a:t>
                      </a:r>
                      <a:endParaRPr lang="en-US" sz="1600" dirty="0"/>
                    </a:p>
                  </a:txBody>
                  <a:tcPr/>
                </a:tc>
                <a:tc>
                  <a:txBody>
                    <a:bodyPr/>
                    <a:lstStyle/>
                    <a:p>
                      <a:r>
                        <a:rPr lang="en-US" sz="1600" dirty="0" smtClean="0"/>
                        <a:t>N/A</a:t>
                      </a:r>
                      <a:endParaRPr lang="en-US" sz="1600" dirty="0"/>
                    </a:p>
                  </a:txBody>
                  <a:tcPr/>
                </a:tc>
                <a:tc>
                  <a:txBody>
                    <a:bodyPr/>
                    <a:lstStyle/>
                    <a:p>
                      <a:r>
                        <a:rPr lang="en-US" sz="1600" dirty="0" smtClean="0"/>
                        <a:t>TBD</a:t>
                      </a:r>
                      <a:endParaRPr lang="en-US" sz="1600" dirty="0"/>
                    </a:p>
                  </a:txBody>
                  <a:tcPr/>
                </a:tc>
                <a:tc>
                  <a:txBody>
                    <a:bodyPr/>
                    <a:lstStyle/>
                    <a:p>
                      <a:r>
                        <a:rPr lang="en-US" sz="1600" dirty="0" smtClean="0"/>
                        <a:t>TBD</a:t>
                      </a:r>
                      <a:endParaRPr lang="en-US" sz="1600" dirty="0"/>
                    </a:p>
                  </a:txBody>
                  <a:tcPr/>
                </a:tc>
              </a:tr>
              <a:tr h="353474">
                <a:tc>
                  <a:txBody>
                    <a:bodyPr/>
                    <a:lstStyle/>
                    <a:p>
                      <a:r>
                        <a:rPr lang="en-US" sz="1600" dirty="0" smtClean="0"/>
                        <a:t>Compliant Torque</a:t>
                      </a:r>
                      <a:r>
                        <a:rPr lang="en-US" sz="1600" baseline="0" dirty="0" smtClean="0"/>
                        <a:t> Shaft</a:t>
                      </a:r>
                      <a:endParaRPr lang="en-US" sz="1600" dirty="0"/>
                    </a:p>
                  </a:txBody>
                  <a:tcPr/>
                </a:tc>
                <a:tc>
                  <a:txBody>
                    <a:bodyPr/>
                    <a:lstStyle/>
                    <a:p>
                      <a:r>
                        <a:rPr lang="en-US" sz="1600" dirty="0" smtClean="0"/>
                        <a:t>15.9755</a:t>
                      </a:r>
                      <a:endParaRPr lang="en-US" sz="1600" dirty="0"/>
                    </a:p>
                  </a:txBody>
                  <a:tcPr/>
                </a:tc>
                <a:tc>
                  <a:txBody>
                    <a:bodyPr/>
                    <a:lstStyle/>
                    <a:p>
                      <a:r>
                        <a:rPr lang="en-US" sz="1600" dirty="0" smtClean="0"/>
                        <a:t>TBD</a:t>
                      </a:r>
                      <a:endParaRPr lang="en-US" sz="1600" dirty="0"/>
                    </a:p>
                  </a:txBody>
                  <a:tcPr/>
                </a:tc>
                <a:tc>
                  <a:txBody>
                    <a:bodyPr/>
                    <a:lstStyle/>
                    <a:p>
                      <a:r>
                        <a:rPr lang="en-US" sz="1600" dirty="0" smtClean="0"/>
                        <a:t>TBD</a:t>
                      </a:r>
                      <a:endParaRPr lang="en-US" sz="1600" dirty="0"/>
                    </a:p>
                  </a:txBody>
                  <a:tcPr/>
                </a:tc>
              </a:tr>
              <a:tr h="324511">
                <a:tc>
                  <a:txBody>
                    <a:bodyPr/>
                    <a:lstStyle/>
                    <a:p>
                      <a:r>
                        <a:rPr lang="en-US" sz="1600" dirty="0" smtClean="0"/>
                        <a:t>Torque Limiter</a:t>
                      </a:r>
                      <a:endParaRPr lang="en-US" sz="1600" dirty="0"/>
                    </a:p>
                  </a:txBody>
                  <a:tcPr/>
                </a:tc>
                <a:tc>
                  <a:txBody>
                    <a:bodyPr/>
                    <a:lstStyle/>
                    <a:p>
                      <a:r>
                        <a:rPr lang="en-US" sz="1600" dirty="0" smtClean="0"/>
                        <a:t>N/A</a:t>
                      </a:r>
                      <a:endParaRPr lang="en-US" sz="1600" dirty="0"/>
                    </a:p>
                  </a:txBody>
                  <a:tcPr/>
                </a:tc>
                <a:tc>
                  <a:txBody>
                    <a:bodyPr/>
                    <a:lstStyle/>
                    <a:p>
                      <a:r>
                        <a:rPr lang="en-US" sz="1600" dirty="0" smtClean="0"/>
                        <a:t>14.2288</a:t>
                      </a:r>
                      <a:endParaRPr lang="en-US" sz="1600" dirty="0"/>
                    </a:p>
                  </a:txBody>
                  <a:tcPr/>
                </a:tc>
                <a:tc>
                  <a:txBody>
                    <a:bodyPr/>
                    <a:lstStyle/>
                    <a:p>
                      <a:r>
                        <a:rPr lang="en-US" sz="1600" dirty="0" smtClean="0"/>
                        <a:t>70,280</a:t>
                      </a:r>
                      <a:endParaRPr lang="en-US" sz="1600" dirty="0"/>
                    </a:p>
                  </a:txBody>
                  <a:tcPr/>
                </a:tc>
              </a:tr>
              <a:tr h="324511">
                <a:tc>
                  <a:txBody>
                    <a:bodyPr/>
                    <a:lstStyle/>
                    <a:p>
                      <a:r>
                        <a:rPr lang="en-US" sz="1600" dirty="0" smtClean="0"/>
                        <a:t>Fusible Shaft</a:t>
                      </a:r>
                      <a:endParaRPr lang="en-US" sz="1600" dirty="0"/>
                    </a:p>
                  </a:txBody>
                  <a:tcPr/>
                </a:tc>
                <a:tc>
                  <a:txBody>
                    <a:bodyPr/>
                    <a:lstStyle/>
                    <a:p>
                      <a:r>
                        <a:rPr lang="en-US" sz="1600" dirty="0" smtClean="0"/>
                        <a:t>10.9755</a:t>
                      </a:r>
                      <a:endParaRPr lang="en-US" sz="1600" dirty="0"/>
                    </a:p>
                  </a:txBody>
                  <a:tcPr/>
                </a:tc>
                <a:tc>
                  <a:txBody>
                    <a:bodyPr/>
                    <a:lstStyle/>
                    <a:p>
                      <a:r>
                        <a:rPr lang="en-US" sz="1600" dirty="0" smtClean="0"/>
                        <a:t>TBD</a:t>
                      </a:r>
                      <a:endParaRPr lang="en-US" sz="1600" dirty="0"/>
                    </a:p>
                  </a:txBody>
                  <a:tcPr/>
                </a:tc>
                <a:tc>
                  <a:txBody>
                    <a:bodyPr/>
                    <a:lstStyle/>
                    <a:p>
                      <a:r>
                        <a:rPr lang="en-US" sz="1600" dirty="0" smtClean="0"/>
                        <a:t>TBD</a:t>
                      </a:r>
                      <a:endParaRPr lang="en-US" sz="1600" dirty="0"/>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effectLst/>
        </p:spPr>
        <p:txBody>
          <a:bodyPr/>
          <a:lstStyle/>
          <a:p>
            <a:pPr>
              <a:defRPr/>
            </a:pPr>
            <a:r>
              <a:rPr lang="en-US" dirty="0" err="1" smtClean="0"/>
              <a:t>Config</a:t>
            </a:r>
            <a:r>
              <a:rPr lang="en-US" dirty="0" smtClean="0"/>
              <a:t> w/ O-brake and T-brake w/ CTS</a:t>
            </a:r>
            <a:endParaRPr lang="en-US" dirty="0"/>
          </a:p>
        </p:txBody>
      </p:sp>
      <p:sp>
        <p:nvSpPr>
          <p:cNvPr id="70" name="Rectangle 69"/>
          <p:cNvSpPr/>
          <p:nvPr/>
        </p:nvSpPr>
        <p:spPr>
          <a:xfrm>
            <a:off x="6035675" y="1736725"/>
            <a:ext cx="2286000" cy="92075"/>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Rectangle 58"/>
          <p:cNvSpPr/>
          <p:nvPr/>
        </p:nvSpPr>
        <p:spPr>
          <a:xfrm>
            <a:off x="457200" y="2286000"/>
            <a:ext cx="5851525" cy="92075"/>
          </a:xfrm>
          <a:prstGeom prst="rect">
            <a:avLst/>
          </a:prstGeom>
          <a:solidFill>
            <a:srgbClr val="00B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 name="Group 31"/>
          <p:cNvGrpSpPr>
            <a:grpSpLocks/>
          </p:cNvGrpSpPr>
          <p:nvPr/>
        </p:nvGrpSpPr>
        <p:grpSpPr bwMode="auto">
          <a:xfrm>
            <a:off x="457200" y="2011363"/>
            <a:ext cx="457200" cy="639762"/>
            <a:chOff x="457200" y="3931920"/>
            <a:chExt cx="457200" cy="640080"/>
          </a:xfrm>
        </p:grpSpPr>
        <p:sp>
          <p:nvSpPr>
            <p:cNvPr id="25" name="Rectangle 24"/>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ectangle 29"/>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 name="Group 33"/>
          <p:cNvGrpSpPr>
            <a:grpSpLocks/>
          </p:cNvGrpSpPr>
          <p:nvPr/>
        </p:nvGrpSpPr>
        <p:grpSpPr bwMode="auto">
          <a:xfrm>
            <a:off x="1006475" y="2011363"/>
            <a:ext cx="457200" cy="639762"/>
            <a:chOff x="457200" y="3931920"/>
            <a:chExt cx="457200" cy="640080"/>
          </a:xfrm>
        </p:grpSpPr>
        <p:sp>
          <p:nvSpPr>
            <p:cNvPr id="35" name="Rectangle 34"/>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4" name="Group 38"/>
          <p:cNvGrpSpPr>
            <a:grpSpLocks/>
          </p:cNvGrpSpPr>
          <p:nvPr/>
        </p:nvGrpSpPr>
        <p:grpSpPr bwMode="auto">
          <a:xfrm>
            <a:off x="1736725" y="2011363"/>
            <a:ext cx="457200" cy="639762"/>
            <a:chOff x="457200" y="3931920"/>
            <a:chExt cx="457200" cy="640080"/>
          </a:xfrm>
        </p:grpSpPr>
        <p:sp>
          <p:nvSpPr>
            <p:cNvPr id="40" name="Rectangle 39"/>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40"/>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41"/>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6" name="Group 43"/>
          <p:cNvGrpSpPr>
            <a:grpSpLocks/>
          </p:cNvGrpSpPr>
          <p:nvPr/>
        </p:nvGrpSpPr>
        <p:grpSpPr bwMode="auto">
          <a:xfrm>
            <a:off x="2651125" y="2011363"/>
            <a:ext cx="457200" cy="639762"/>
            <a:chOff x="457200" y="3931920"/>
            <a:chExt cx="457200" cy="640080"/>
          </a:xfrm>
        </p:grpSpPr>
        <p:sp>
          <p:nvSpPr>
            <p:cNvPr id="45" name="Rectangle 44"/>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639763"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7" name="Group 48"/>
          <p:cNvGrpSpPr>
            <a:grpSpLocks/>
          </p:cNvGrpSpPr>
          <p:nvPr/>
        </p:nvGrpSpPr>
        <p:grpSpPr bwMode="auto">
          <a:xfrm>
            <a:off x="3840163" y="2011363"/>
            <a:ext cx="457200" cy="639762"/>
            <a:chOff x="457200" y="3931920"/>
            <a:chExt cx="457200" cy="640080"/>
          </a:xfrm>
        </p:grpSpPr>
        <p:sp>
          <p:nvSpPr>
            <p:cNvPr id="50" name="Rectangle 49"/>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Rectangle 50"/>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Rectangle 51"/>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Rectangle 52"/>
            <p:cNvSpPr/>
            <p:nvPr/>
          </p:nvSpPr>
          <p:spPr>
            <a:xfrm>
              <a:off x="639762"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8" name="Group 53"/>
          <p:cNvGrpSpPr>
            <a:grpSpLocks/>
          </p:cNvGrpSpPr>
          <p:nvPr/>
        </p:nvGrpSpPr>
        <p:grpSpPr bwMode="auto">
          <a:xfrm>
            <a:off x="4754563" y="2011363"/>
            <a:ext cx="457200" cy="639762"/>
            <a:chOff x="457200" y="3931920"/>
            <a:chExt cx="457200" cy="640080"/>
          </a:xfrm>
        </p:grpSpPr>
        <p:sp>
          <p:nvSpPr>
            <p:cNvPr id="55" name="Rectangle 54"/>
            <p:cNvSpPr/>
            <p:nvPr/>
          </p:nvSpPr>
          <p:spPr>
            <a:xfrm>
              <a:off x="549275" y="4114573"/>
              <a:ext cx="273050" cy="274775"/>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Rectangle 55"/>
            <p:cNvSpPr/>
            <p:nvPr/>
          </p:nvSpPr>
          <p:spPr>
            <a:xfrm>
              <a:off x="822325"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ectangle 56"/>
            <p:cNvSpPr/>
            <p:nvPr/>
          </p:nvSpPr>
          <p:spPr>
            <a:xfrm>
              <a:off x="457200" y="4114573"/>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Rectangle 57"/>
            <p:cNvSpPr/>
            <p:nvPr/>
          </p:nvSpPr>
          <p:spPr>
            <a:xfrm>
              <a:off x="639762" y="3931920"/>
              <a:ext cx="92075" cy="457427"/>
            </a:xfrm>
            <a:prstGeom prst="rect">
              <a:avLst/>
            </a:prstGeom>
            <a:solidFill>
              <a:srgbClr val="3366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9" name="Group 82"/>
          <p:cNvGrpSpPr>
            <a:grpSpLocks/>
          </p:cNvGrpSpPr>
          <p:nvPr/>
        </p:nvGrpSpPr>
        <p:grpSpPr bwMode="auto">
          <a:xfrm>
            <a:off x="5943600" y="1646238"/>
            <a:ext cx="365125" cy="914400"/>
            <a:chOff x="5943600" y="1463040"/>
            <a:chExt cx="365760" cy="914400"/>
          </a:xfrm>
        </p:grpSpPr>
        <p:sp>
          <p:nvSpPr>
            <p:cNvPr id="60" name="Rectangle 59"/>
            <p:cNvSpPr/>
            <p:nvPr/>
          </p:nvSpPr>
          <p:spPr>
            <a:xfrm>
              <a:off x="6035835" y="2012315"/>
              <a:ext cx="273525" cy="273050"/>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 name="Rectangle 60"/>
            <p:cNvSpPr/>
            <p:nvPr/>
          </p:nvSpPr>
          <p:spPr>
            <a:xfrm>
              <a:off x="5943600" y="1920240"/>
              <a:ext cx="92235" cy="457200"/>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 name="Rectangle 61"/>
            <p:cNvSpPr/>
            <p:nvPr/>
          </p:nvSpPr>
          <p:spPr>
            <a:xfrm>
              <a:off x="6126481" y="1737677"/>
              <a:ext cx="92235" cy="274638"/>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3" name="Rectangle 62"/>
            <p:cNvSpPr/>
            <p:nvPr/>
          </p:nvSpPr>
          <p:spPr>
            <a:xfrm>
              <a:off x="6035835" y="1463040"/>
              <a:ext cx="273525" cy="274637"/>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65" name="Rectangle 64"/>
          <p:cNvSpPr/>
          <p:nvPr/>
        </p:nvSpPr>
        <p:spPr>
          <a:xfrm>
            <a:off x="2286000" y="2193925"/>
            <a:ext cx="365125" cy="274638"/>
          </a:xfrm>
          <a:prstGeom prst="rect">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0" name="Group 68"/>
          <p:cNvGrpSpPr>
            <a:grpSpLocks/>
          </p:cNvGrpSpPr>
          <p:nvPr/>
        </p:nvGrpSpPr>
        <p:grpSpPr bwMode="auto">
          <a:xfrm>
            <a:off x="6308725" y="1554163"/>
            <a:ext cx="549275" cy="457200"/>
            <a:chOff x="7315200" y="3474720"/>
            <a:chExt cx="548640" cy="457200"/>
          </a:xfrm>
        </p:grpSpPr>
        <p:sp>
          <p:nvSpPr>
            <p:cNvPr id="67" name="Rectangle 66"/>
            <p:cNvSpPr/>
            <p:nvPr/>
          </p:nvSpPr>
          <p:spPr>
            <a:xfrm>
              <a:off x="7681489" y="3474720"/>
              <a:ext cx="90382" cy="457200"/>
            </a:xfrm>
            <a:prstGeom prst="rect">
              <a:avLst/>
            </a:prstGeom>
            <a:solidFill>
              <a:srgbClr val="C0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8" name="Rectangle 67"/>
            <p:cNvSpPr/>
            <p:nvPr/>
          </p:nvSpPr>
          <p:spPr>
            <a:xfrm>
              <a:off x="7407169" y="3474720"/>
              <a:ext cx="90383" cy="457200"/>
            </a:xfrm>
            <a:prstGeom prst="rect">
              <a:avLst/>
            </a:prstGeom>
            <a:solidFill>
              <a:srgbClr val="C0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 name="Rectangle 65"/>
            <p:cNvSpPr/>
            <p:nvPr/>
          </p:nvSpPr>
          <p:spPr>
            <a:xfrm>
              <a:off x="7315200" y="3566795"/>
              <a:ext cx="548640" cy="273050"/>
            </a:xfrm>
            <a:prstGeom prst="rect">
              <a:avLst/>
            </a:prstGeom>
            <a:solidFill>
              <a:srgbClr val="C0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1" name="Group 77"/>
          <p:cNvGrpSpPr>
            <a:grpSpLocks/>
          </p:cNvGrpSpPr>
          <p:nvPr/>
        </p:nvGrpSpPr>
        <p:grpSpPr bwMode="auto">
          <a:xfrm>
            <a:off x="8047038" y="1646238"/>
            <a:ext cx="639762" cy="822325"/>
            <a:chOff x="7589520" y="3566160"/>
            <a:chExt cx="640080" cy="822960"/>
          </a:xfrm>
        </p:grpSpPr>
        <p:sp>
          <p:nvSpPr>
            <p:cNvPr id="71" name="Rectangle 70"/>
            <p:cNvSpPr/>
            <p:nvPr/>
          </p:nvSpPr>
          <p:spPr>
            <a:xfrm>
              <a:off x="7589520" y="4114270"/>
              <a:ext cx="274774" cy="274850"/>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2" name="Rectangle 71"/>
            <p:cNvSpPr/>
            <p:nvPr/>
          </p:nvSpPr>
          <p:spPr>
            <a:xfrm>
              <a:off x="7954826" y="4114270"/>
              <a:ext cx="274774" cy="274850"/>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4" name="Rectangle 73"/>
            <p:cNvSpPr/>
            <p:nvPr/>
          </p:nvSpPr>
          <p:spPr>
            <a:xfrm>
              <a:off x="7589520" y="3841009"/>
              <a:ext cx="640080" cy="273261"/>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5" name="Rectangle 74"/>
            <p:cNvSpPr/>
            <p:nvPr/>
          </p:nvSpPr>
          <p:spPr>
            <a:xfrm>
              <a:off x="7772173" y="3566160"/>
              <a:ext cx="274775" cy="274849"/>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7184" name="TextBox 53"/>
          <p:cNvSpPr txBox="1">
            <a:spLocks noChangeArrowheads="1"/>
          </p:cNvSpPr>
          <p:nvPr/>
        </p:nvSpPr>
        <p:spPr bwMode="auto">
          <a:xfrm>
            <a:off x="3200400" y="1554163"/>
            <a:ext cx="574675"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RGA</a:t>
            </a:r>
          </a:p>
        </p:txBody>
      </p:sp>
      <p:sp>
        <p:nvSpPr>
          <p:cNvPr id="7185" name="TextBox 63"/>
          <p:cNvSpPr txBox="1">
            <a:spLocks noChangeArrowheads="1"/>
          </p:cNvSpPr>
          <p:nvPr/>
        </p:nvSpPr>
        <p:spPr bwMode="auto">
          <a:xfrm>
            <a:off x="5211763" y="1554163"/>
            <a:ext cx="565150"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AGB</a:t>
            </a:r>
          </a:p>
        </p:txBody>
      </p:sp>
      <p:sp>
        <p:nvSpPr>
          <p:cNvPr id="7186" name="TextBox 68"/>
          <p:cNvSpPr txBox="1">
            <a:spLocks noChangeArrowheads="1"/>
          </p:cNvSpPr>
          <p:nvPr/>
        </p:nvSpPr>
        <p:spPr bwMode="auto">
          <a:xfrm>
            <a:off x="7132638" y="2193925"/>
            <a:ext cx="563562" cy="307975"/>
          </a:xfrm>
          <a:prstGeom prst="rect">
            <a:avLst/>
          </a:prstGeom>
          <a:noFill/>
          <a:ln w="9525">
            <a:noFill/>
            <a:miter lim="800000"/>
            <a:headEnd/>
            <a:tailEnd/>
          </a:ln>
        </p:spPr>
        <p:txBody>
          <a:bodyPr wrap="none">
            <a:spAutoFit/>
          </a:bodyPr>
          <a:lstStyle/>
          <a:p>
            <a:r>
              <a:rPr lang="en-US" sz="1400">
                <a:latin typeface="Arial" pitchFamily="34" charset="0"/>
                <a:cs typeface="Arial" pitchFamily="34" charset="0"/>
              </a:rPr>
              <a:t>PDU</a:t>
            </a:r>
          </a:p>
        </p:txBody>
      </p:sp>
      <p:cxnSp>
        <p:nvCxnSpPr>
          <p:cNvPr id="73" name="Straight Arrow Connector 72"/>
          <p:cNvCxnSpPr/>
          <p:nvPr/>
        </p:nvCxnSpPr>
        <p:spPr>
          <a:xfrm>
            <a:off x="5668963" y="1828800"/>
            <a:ext cx="274637" cy="2746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3657600" y="1828800"/>
            <a:ext cx="182563" cy="36512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V="1">
            <a:off x="7680325" y="2103438"/>
            <a:ext cx="366713" cy="1825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90" name="TextBox 77"/>
          <p:cNvSpPr txBox="1">
            <a:spLocks noChangeArrowheads="1"/>
          </p:cNvSpPr>
          <p:nvPr/>
        </p:nvSpPr>
        <p:spPr bwMode="auto">
          <a:xfrm>
            <a:off x="1643401" y="1554163"/>
            <a:ext cx="881973" cy="307777"/>
          </a:xfrm>
          <a:prstGeom prst="rect">
            <a:avLst/>
          </a:prstGeom>
          <a:noFill/>
          <a:ln w="9525">
            <a:noFill/>
            <a:miter lim="800000"/>
            <a:headEnd/>
            <a:tailEnd/>
          </a:ln>
        </p:spPr>
        <p:txBody>
          <a:bodyPr wrap="none">
            <a:spAutoFit/>
          </a:bodyPr>
          <a:lstStyle/>
          <a:p>
            <a:r>
              <a:rPr lang="en-US" sz="1400" dirty="0" smtClean="0">
                <a:latin typeface="Arial" pitchFamily="34" charset="0"/>
                <a:cs typeface="Arial" pitchFamily="34" charset="0"/>
              </a:rPr>
              <a:t>O-Brake</a:t>
            </a:r>
            <a:endParaRPr lang="en-US" sz="1400" dirty="0">
              <a:latin typeface="Arial" pitchFamily="34" charset="0"/>
              <a:cs typeface="Arial" pitchFamily="34" charset="0"/>
            </a:endParaRPr>
          </a:p>
        </p:txBody>
      </p:sp>
      <p:cxnSp>
        <p:nvCxnSpPr>
          <p:cNvPr id="79" name="Straight Arrow Connector 78"/>
          <p:cNvCxnSpPr/>
          <p:nvPr/>
        </p:nvCxnSpPr>
        <p:spPr>
          <a:xfrm>
            <a:off x="2286000" y="1828800"/>
            <a:ext cx="182563" cy="36512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92" name="TextBox 79"/>
          <p:cNvSpPr txBox="1">
            <a:spLocks noChangeArrowheads="1"/>
          </p:cNvSpPr>
          <p:nvPr/>
        </p:nvSpPr>
        <p:spPr bwMode="auto">
          <a:xfrm>
            <a:off x="6531249" y="2378075"/>
            <a:ext cx="402675" cy="307777"/>
          </a:xfrm>
          <a:prstGeom prst="rect">
            <a:avLst/>
          </a:prstGeom>
          <a:noFill/>
          <a:ln w="9525">
            <a:noFill/>
            <a:miter lim="800000"/>
            <a:headEnd/>
            <a:tailEnd/>
          </a:ln>
        </p:spPr>
        <p:txBody>
          <a:bodyPr wrap="none">
            <a:spAutoFit/>
          </a:bodyPr>
          <a:lstStyle/>
          <a:p>
            <a:r>
              <a:rPr lang="en-US" sz="1400" dirty="0" smtClean="0">
                <a:latin typeface="Arial" pitchFamily="34" charset="0"/>
                <a:cs typeface="Arial" pitchFamily="34" charset="0"/>
              </a:rPr>
              <a:t>TL</a:t>
            </a:r>
            <a:endParaRPr lang="en-US" sz="1400" dirty="0">
              <a:latin typeface="Arial" pitchFamily="34" charset="0"/>
              <a:cs typeface="Arial" pitchFamily="34" charset="0"/>
            </a:endParaRPr>
          </a:p>
        </p:txBody>
      </p:sp>
      <p:cxnSp>
        <p:nvCxnSpPr>
          <p:cNvPr id="81" name="Straight Arrow Connector 80"/>
          <p:cNvCxnSpPr/>
          <p:nvPr/>
        </p:nvCxnSpPr>
        <p:spPr>
          <a:xfrm rot="16200000" flipV="1">
            <a:off x="6400801" y="2103437"/>
            <a:ext cx="366712" cy="18256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365125" y="1371600"/>
            <a:ext cx="5486400" cy="6397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195" name="TextBox 85"/>
          <p:cNvSpPr txBox="1">
            <a:spLocks noChangeArrowheads="1"/>
          </p:cNvSpPr>
          <p:nvPr/>
        </p:nvSpPr>
        <p:spPr bwMode="auto">
          <a:xfrm>
            <a:off x="329184" y="5858574"/>
            <a:ext cx="8595360" cy="307975"/>
          </a:xfrm>
          <a:prstGeom prst="rect">
            <a:avLst/>
          </a:prstGeom>
          <a:solidFill>
            <a:srgbClr val="0000CC"/>
          </a:solidFill>
          <a:ln w="9525">
            <a:noFill/>
            <a:miter lim="800000"/>
            <a:headEnd/>
            <a:tailEnd/>
          </a:ln>
        </p:spPr>
        <p:txBody>
          <a:bodyPr wrap="none"/>
          <a:lstStyle/>
          <a:p>
            <a:pPr algn="ctr"/>
            <a:r>
              <a:rPr lang="en-US" sz="1400" dirty="0">
                <a:solidFill>
                  <a:schemeClr val="bg1"/>
                </a:solidFill>
                <a:latin typeface="Arial" pitchFamily="34" charset="0"/>
                <a:cs typeface="Arial" pitchFamily="34" charset="0"/>
              </a:rPr>
              <a:t>O-brake prevents uncontrolled door, T-brake protects downstream LRUs, </a:t>
            </a:r>
            <a:r>
              <a:rPr lang="en-US" sz="1400" dirty="0" smtClean="0">
                <a:solidFill>
                  <a:schemeClr val="bg1"/>
                </a:solidFill>
                <a:latin typeface="Arial" pitchFamily="34" charset="0"/>
                <a:cs typeface="Arial" pitchFamily="34" charset="0"/>
              </a:rPr>
              <a:t>CTS protects </a:t>
            </a:r>
            <a:r>
              <a:rPr lang="en-US" sz="1400" dirty="0">
                <a:solidFill>
                  <a:schemeClr val="bg1"/>
                </a:solidFill>
                <a:latin typeface="Arial" pitchFamily="34" charset="0"/>
                <a:cs typeface="Arial" pitchFamily="34" charset="0"/>
              </a:rPr>
              <a:t>TS1 and PDU.</a:t>
            </a:r>
          </a:p>
        </p:txBody>
      </p:sp>
      <p:sp>
        <p:nvSpPr>
          <p:cNvPr id="82" name="Rectangle 81"/>
          <p:cNvSpPr/>
          <p:nvPr/>
        </p:nvSpPr>
        <p:spPr>
          <a:xfrm>
            <a:off x="7292623" y="1670755"/>
            <a:ext cx="462844" cy="238831"/>
          </a:xfrm>
          <a:prstGeom prst="rect">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83" name="Straight Arrow Connector 82"/>
          <p:cNvCxnSpPr>
            <a:endCxn id="82" idx="0"/>
          </p:cNvCxnSpPr>
          <p:nvPr/>
        </p:nvCxnSpPr>
        <p:spPr>
          <a:xfrm rot="16200000" flipH="1">
            <a:off x="7278512" y="1425221"/>
            <a:ext cx="293511" cy="19755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98" name="TextBox 83"/>
          <p:cNvSpPr txBox="1">
            <a:spLocks noChangeArrowheads="1"/>
          </p:cNvSpPr>
          <p:nvPr/>
        </p:nvSpPr>
        <p:spPr bwMode="auto">
          <a:xfrm>
            <a:off x="6116814" y="1083733"/>
            <a:ext cx="2270830" cy="523220"/>
          </a:xfrm>
          <a:prstGeom prst="rect">
            <a:avLst/>
          </a:prstGeom>
          <a:noFill/>
          <a:ln w="9525">
            <a:noFill/>
            <a:miter lim="800000"/>
            <a:headEnd/>
            <a:tailEnd/>
          </a:ln>
        </p:spPr>
        <p:txBody>
          <a:bodyPr wrap="square">
            <a:spAutoFit/>
          </a:bodyPr>
          <a:lstStyle/>
          <a:p>
            <a:r>
              <a:rPr lang="en-US" sz="1400" dirty="0" err="1" smtClean="0">
                <a:latin typeface="Arial" pitchFamily="34" charset="0"/>
                <a:cs typeface="Arial" pitchFamily="34" charset="0"/>
              </a:rPr>
              <a:t>Ringfeder</a:t>
            </a:r>
            <a:r>
              <a:rPr lang="en-US" sz="1400" dirty="0" smtClean="0">
                <a:latin typeface="Arial" pitchFamily="34" charset="0"/>
                <a:cs typeface="Arial" pitchFamily="34" charset="0"/>
              </a:rPr>
              <a:t>--Compliant TS (CTS)</a:t>
            </a:r>
            <a:endParaRPr lang="en-US" sz="1400" dirty="0">
              <a:latin typeface="Arial" pitchFamily="34" charset="0"/>
              <a:cs typeface="Arial" pitchFamily="34" charset="0"/>
            </a:endParaRPr>
          </a:p>
        </p:txBody>
      </p:sp>
      <p:sp>
        <p:nvSpPr>
          <p:cNvPr id="7199" name="TextBox 137"/>
          <p:cNvSpPr txBox="1">
            <a:spLocks noChangeArrowheads="1"/>
          </p:cNvSpPr>
          <p:nvPr/>
        </p:nvSpPr>
        <p:spPr bwMode="auto">
          <a:xfrm>
            <a:off x="457200" y="2835275"/>
            <a:ext cx="8229600" cy="2925763"/>
          </a:xfrm>
          <a:prstGeom prst="rect">
            <a:avLst/>
          </a:prstGeom>
          <a:noFill/>
          <a:ln w="9525">
            <a:noFill/>
            <a:miter lim="800000"/>
            <a:headEnd/>
            <a:tailEnd/>
          </a:ln>
        </p:spPr>
        <p:txBody>
          <a:bodyPr/>
          <a:lstStyle/>
          <a:p>
            <a:pPr marL="342900" indent="-342900" algn="l" defTabSz="730250"/>
            <a:r>
              <a:rPr lang="en-US" sz="1400" dirty="0">
                <a:latin typeface="Arial" pitchFamily="34" charset="0"/>
                <a:cs typeface="Arial" pitchFamily="34" charset="0"/>
              </a:rPr>
              <a:t>1.1		A single driveline disconnect from the PDU (TS1, AGB, TS2 fail open)</a:t>
            </a:r>
          </a:p>
          <a:p>
            <a:pPr marL="342900" indent="-342900" algn="l" defTabSz="730250"/>
            <a:r>
              <a:rPr lang="en-US" sz="1400" dirty="0">
                <a:latin typeface="Arial" pitchFamily="34" charset="0"/>
                <a:cs typeface="Arial" pitchFamily="34" charset="0"/>
              </a:rPr>
              <a:t>1.1.1	Air loads </a:t>
            </a:r>
            <a:r>
              <a:rPr lang="en-US" sz="1400" dirty="0" err="1">
                <a:latin typeface="Arial" pitchFamily="34" charset="0"/>
                <a:cs typeface="Arial" pitchFamily="34" charset="0"/>
              </a:rPr>
              <a:t>backdrive</a:t>
            </a:r>
            <a:r>
              <a:rPr lang="en-US" sz="1400" dirty="0">
                <a:latin typeface="Arial" pitchFamily="34" charset="0"/>
                <a:cs typeface="Arial" pitchFamily="34" charset="0"/>
              </a:rPr>
              <a:t> RGAs and accelerate the door motion.  </a:t>
            </a:r>
          </a:p>
          <a:p>
            <a:pPr marL="342900" indent="-342900" algn="l" defTabSz="730250"/>
            <a:r>
              <a:rPr lang="en-US" sz="1400" dirty="0">
                <a:latin typeface="Arial" pitchFamily="34" charset="0"/>
                <a:cs typeface="Arial" pitchFamily="34" charset="0"/>
              </a:rPr>
              <a:t>1.1.2	Shaft line overspeed (1.5 operating RPM) activates </a:t>
            </a:r>
            <a:r>
              <a:rPr lang="en-US" sz="1400" dirty="0" smtClean="0">
                <a:latin typeface="Arial" pitchFamily="34" charset="0"/>
                <a:cs typeface="Arial" pitchFamily="34" charset="0"/>
              </a:rPr>
              <a:t>O-brake </a:t>
            </a:r>
            <a:r>
              <a:rPr lang="en-US" sz="1400" dirty="0">
                <a:latin typeface="Arial" pitchFamily="34" charset="0"/>
                <a:cs typeface="Arial" pitchFamily="34" charset="0"/>
              </a:rPr>
              <a:t>to lock and hold door </a:t>
            </a:r>
            <a:r>
              <a:rPr lang="en-US" sz="1400" dirty="0" smtClean="0">
                <a:latin typeface="Arial" pitchFamily="34" charset="0"/>
                <a:cs typeface="Arial" pitchFamily="34" charset="0"/>
              </a:rPr>
              <a:t>	position</a:t>
            </a:r>
            <a:r>
              <a:rPr lang="en-US" sz="1400" dirty="0">
                <a:latin typeface="Arial" pitchFamily="34" charset="0"/>
                <a:cs typeface="Arial" pitchFamily="34" charset="0"/>
              </a:rPr>
              <a:t>.  </a:t>
            </a:r>
          </a:p>
          <a:p>
            <a:pPr marL="342900" indent="-342900" algn="l" defTabSz="730250"/>
            <a:r>
              <a:rPr lang="en-US" sz="1400" dirty="0">
                <a:latin typeface="Arial" pitchFamily="34" charset="0"/>
                <a:cs typeface="Arial" pitchFamily="34" charset="0"/>
              </a:rPr>
              <a:t>1.1.3	O-brake remains locked until manually reset.  </a:t>
            </a:r>
          </a:p>
          <a:p>
            <a:pPr marL="342900" indent="-342900" algn="l" defTabSz="730250"/>
            <a:r>
              <a:rPr lang="en-US" sz="1400" dirty="0">
                <a:latin typeface="Arial" pitchFamily="34" charset="0"/>
                <a:cs typeface="Arial" pitchFamily="34" charset="0"/>
              </a:rPr>
              <a:t>1.1.4	Door rigging required before return to service.  </a:t>
            </a:r>
          </a:p>
          <a:p>
            <a:pPr marL="342900" indent="-342900" algn="l" defTabSz="730250"/>
            <a:r>
              <a:rPr lang="en-US" sz="1400" dirty="0">
                <a:latin typeface="Arial" pitchFamily="34" charset="0"/>
                <a:cs typeface="Arial" pitchFamily="34" charset="0"/>
              </a:rPr>
              <a:t>1.2		An inadvertent lock of the O-brake while driveline still connected to PDU</a:t>
            </a:r>
          </a:p>
          <a:p>
            <a:pPr marL="342900" indent="-342900" algn="l" defTabSz="730250"/>
            <a:r>
              <a:rPr lang="en-US" sz="1400" dirty="0">
                <a:latin typeface="Arial" pitchFamily="34" charset="0"/>
                <a:cs typeface="Arial" pitchFamily="34" charset="0"/>
              </a:rPr>
              <a:t>1.2.1	Driveline torque increases to T-brake lock-out setting (aero limit load +30%).  </a:t>
            </a:r>
          </a:p>
          <a:p>
            <a:pPr marL="342900" lvl="1" indent="-342900" algn="l" defTabSz="730250"/>
            <a:r>
              <a:rPr lang="en-US" sz="1400" dirty="0">
                <a:latin typeface="Arial" pitchFamily="34" charset="0"/>
                <a:cs typeface="Arial" pitchFamily="34" charset="0"/>
              </a:rPr>
              <a:t>1.2.2	T-brake locks to stall PDU.  </a:t>
            </a:r>
          </a:p>
          <a:p>
            <a:pPr marL="342900" lvl="1" indent="-342900" algn="l" defTabSz="730250"/>
            <a:r>
              <a:rPr lang="en-US" sz="1400" dirty="0">
                <a:latin typeface="Arial" pitchFamily="34" charset="0"/>
                <a:cs typeface="Arial" pitchFamily="34" charset="0"/>
              </a:rPr>
              <a:t>1.2.2.1	If dynamic torque exceeds </a:t>
            </a:r>
            <a:r>
              <a:rPr lang="en-US" sz="1400" dirty="0" smtClean="0">
                <a:latin typeface="Arial" pitchFamily="34" charset="0"/>
                <a:cs typeface="Arial" pitchFamily="34" charset="0"/>
              </a:rPr>
              <a:t>3480 in-lbs, </a:t>
            </a:r>
            <a:r>
              <a:rPr lang="en-US" sz="1400" dirty="0" err="1" smtClean="0">
                <a:latin typeface="Arial" pitchFamily="34" charset="0"/>
                <a:cs typeface="Arial" pitchFamily="34" charset="0"/>
              </a:rPr>
              <a:t>Ringfeder</a:t>
            </a:r>
            <a:r>
              <a:rPr lang="en-US" sz="1400" dirty="0" smtClean="0">
                <a:latin typeface="Arial" pitchFamily="34" charset="0"/>
                <a:cs typeface="Arial" pitchFamily="34" charset="0"/>
              </a:rPr>
              <a:t> activates to absorb KE.  </a:t>
            </a:r>
            <a:endParaRPr lang="en-US" sz="1400" dirty="0">
              <a:latin typeface="Arial" pitchFamily="34" charset="0"/>
              <a:cs typeface="Arial" pitchFamily="34" charset="0"/>
            </a:endParaRPr>
          </a:p>
          <a:p>
            <a:pPr marL="342900" lvl="1" indent="-342900" algn="l" defTabSz="730250"/>
            <a:r>
              <a:rPr lang="en-US" sz="1400" dirty="0">
                <a:latin typeface="Arial" pitchFamily="34" charset="0"/>
                <a:cs typeface="Arial" pitchFamily="34" charset="0"/>
              </a:rPr>
              <a:t>1.2.2.2	Door rigging </a:t>
            </a:r>
            <a:r>
              <a:rPr lang="en-US" sz="1400" dirty="0" smtClean="0">
                <a:latin typeface="Arial" pitchFamily="34" charset="0"/>
                <a:cs typeface="Arial" pitchFamily="34" charset="0"/>
              </a:rPr>
              <a:t>not required </a:t>
            </a:r>
            <a:r>
              <a:rPr lang="en-US" sz="1400" dirty="0">
                <a:latin typeface="Arial" pitchFamily="34" charset="0"/>
                <a:cs typeface="Arial" pitchFamily="34" charset="0"/>
              </a:rPr>
              <a:t>before return to service.  </a:t>
            </a:r>
          </a:p>
          <a:p>
            <a:pPr marL="342900" lvl="1" indent="-342900" algn="l" defTabSz="730250"/>
            <a:endParaRPr lang="en-US" sz="1400" dirty="0">
              <a:latin typeface="Arial" pitchFamily="34" charset="0"/>
              <a:cs typeface="Arial" pitchFamily="34" charset="0"/>
            </a:endParaRPr>
          </a:p>
          <a:p>
            <a:pPr marL="342900" indent="-342900" algn="l" defTabSz="730250"/>
            <a:r>
              <a:rPr lang="en-US" sz="1400" dirty="0">
                <a:latin typeface="Arial" pitchFamily="34" charset="0"/>
                <a:cs typeface="Arial" pitchFamily="34" charset="0"/>
              </a:rPr>
              <a:t>2		A door obstruction locks the T-brake which might </a:t>
            </a:r>
            <a:r>
              <a:rPr lang="en-US" sz="1400" dirty="0" smtClean="0">
                <a:latin typeface="Arial" pitchFamily="34" charset="0"/>
                <a:cs typeface="Arial" pitchFamily="34" charset="0"/>
              </a:rPr>
              <a:t>activate CTS to </a:t>
            </a:r>
            <a:r>
              <a:rPr lang="en-US" sz="1400" dirty="0">
                <a:latin typeface="Arial" pitchFamily="34" charset="0"/>
                <a:cs typeface="Arial" pitchFamily="34" charset="0"/>
              </a:rPr>
              <a:t>protect TS1 and </a:t>
            </a:r>
            <a:r>
              <a:rPr lang="en-US" sz="1400" dirty="0" smtClean="0">
                <a:latin typeface="Arial" pitchFamily="34" charset="0"/>
                <a:cs typeface="Arial" pitchFamily="34" charset="0"/>
              </a:rPr>
              <a:t>	PDU</a:t>
            </a:r>
            <a:r>
              <a:rPr lang="en-US" sz="1400" dirty="0">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Overspeed</a:t>
            </a:r>
            <a:r>
              <a:rPr lang="en-US" dirty="0" smtClean="0"/>
              <a:t> Brake Overview</a:t>
            </a:r>
            <a:endParaRPr lang="en-US" dirty="0"/>
          </a:p>
        </p:txBody>
      </p:sp>
      <p:pic>
        <p:nvPicPr>
          <p:cNvPr id="4" name="Picture 3" descr="asm_rga_brake_1.jpg"/>
          <p:cNvPicPr>
            <a:picLocks noChangeAspect="1"/>
          </p:cNvPicPr>
          <p:nvPr/>
        </p:nvPicPr>
        <p:blipFill>
          <a:blip r:embed="rId2" cstate="print"/>
          <a:srcRect l="17732" t="25469" r="17732" b="25469"/>
          <a:stretch>
            <a:fillRect/>
          </a:stretch>
        </p:blipFill>
        <p:spPr>
          <a:xfrm>
            <a:off x="457200" y="1374130"/>
            <a:ext cx="5901104" cy="2800281"/>
          </a:xfrm>
          <a:prstGeom prst="rect">
            <a:avLst/>
          </a:prstGeom>
        </p:spPr>
      </p:pic>
      <p:pic>
        <p:nvPicPr>
          <p:cNvPr id="5" name="Picture 4" descr="asm_rga_brake_2.jpg"/>
          <p:cNvPicPr>
            <a:picLocks noChangeAspect="1"/>
          </p:cNvPicPr>
          <p:nvPr/>
        </p:nvPicPr>
        <p:blipFill>
          <a:blip r:embed="rId3" cstate="print"/>
          <a:srcRect l="17732" t="35265" r="17732" b="35265"/>
          <a:stretch>
            <a:fillRect/>
          </a:stretch>
        </p:blipFill>
        <p:spPr>
          <a:xfrm>
            <a:off x="457200" y="4114800"/>
            <a:ext cx="5901088" cy="1682060"/>
          </a:xfrm>
          <a:prstGeom prst="rect">
            <a:avLst/>
          </a:prstGeom>
        </p:spPr>
      </p:pic>
      <p:pic>
        <p:nvPicPr>
          <p:cNvPr id="6" name="Picture 5" descr="asm_rga_brake_3.jpg"/>
          <p:cNvPicPr>
            <a:picLocks noChangeAspect="1"/>
          </p:cNvPicPr>
          <p:nvPr/>
        </p:nvPicPr>
        <p:blipFill>
          <a:blip r:embed="rId4" cstate="print"/>
          <a:srcRect l="40357" t="25469" r="40357" b="25469"/>
          <a:stretch>
            <a:fillRect/>
          </a:stretch>
        </p:blipFill>
        <p:spPr>
          <a:xfrm>
            <a:off x="6858000" y="1371600"/>
            <a:ext cx="1763618" cy="280031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sm_rga_brake_4.jpg"/>
          <p:cNvPicPr>
            <a:picLocks noChangeAspect="1"/>
          </p:cNvPicPr>
          <p:nvPr/>
        </p:nvPicPr>
        <p:blipFill>
          <a:blip r:embed="rId3" cstate="print"/>
          <a:srcRect l="30573" t="15673" r="29350" b="14694"/>
          <a:stretch>
            <a:fillRect/>
          </a:stretch>
        </p:blipFill>
        <p:spPr>
          <a:xfrm>
            <a:off x="0" y="1616510"/>
            <a:ext cx="4195251" cy="4549924"/>
          </a:xfrm>
          <a:prstGeom prst="rect">
            <a:avLst/>
          </a:prstGeom>
        </p:spPr>
      </p:pic>
      <p:pic>
        <p:nvPicPr>
          <p:cNvPr id="17" name="Picture 16" descr="asm_rga_brake_5.jpg"/>
          <p:cNvPicPr>
            <a:picLocks noChangeAspect="1"/>
          </p:cNvPicPr>
          <p:nvPr/>
        </p:nvPicPr>
        <p:blipFill>
          <a:blip r:embed="rId4" cstate="print"/>
          <a:srcRect l="30573" t="15673" r="45248" b="32327"/>
          <a:stretch>
            <a:fillRect/>
          </a:stretch>
        </p:blipFill>
        <p:spPr>
          <a:xfrm>
            <a:off x="3474720" y="1371600"/>
            <a:ext cx="2531052" cy="3397758"/>
          </a:xfrm>
          <a:prstGeom prst="rect">
            <a:avLst/>
          </a:prstGeom>
        </p:spPr>
      </p:pic>
      <p:pic>
        <p:nvPicPr>
          <p:cNvPr id="18" name="Picture 17" descr="asm_rga_brake_6.jpg"/>
          <p:cNvPicPr>
            <a:picLocks noChangeAspect="1"/>
          </p:cNvPicPr>
          <p:nvPr/>
        </p:nvPicPr>
        <p:blipFill>
          <a:blip r:embed="rId5" cstate="print"/>
          <a:srcRect l="40968" t="15673" r="29350" b="14694"/>
          <a:stretch>
            <a:fillRect/>
          </a:stretch>
        </p:blipFill>
        <p:spPr>
          <a:xfrm>
            <a:off x="5943600" y="1371600"/>
            <a:ext cx="3107104" cy="4549894"/>
          </a:xfrm>
          <a:prstGeom prst="rect">
            <a:avLst/>
          </a:prstGeom>
        </p:spPr>
      </p:pic>
      <p:pic>
        <p:nvPicPr>
          <p:cNvPr id="19" name="Picture 18" descr="asm_rga_brake_7.jpg"/>
          <p:cNvPicPr>
            <a:picLocks noChangeAspect="1"/>
          </p:cNvPicPr>
          <p:nvPr/>
        </p:nvPicPr>
        <p:blipFill>
          <a:blip r:embed="rId6" cstate="print"/>
          <a:srcRect l="42191" t="46041" r="43414" b="34286"/>
          <a:stretch>
            <a:fillRect/>
          </a:stretch>
        </p:blipFill>
        <p:spPr>
          <a:xfrm>
            <a:off x="4975459" y="4614160"/>
            <a:ext cx="1316296" cy="1122874"/>
          </a:xfrm>
          <a:prstGeom prst="rect">
            <a:avLst/>
          </a:prstGeom>
        </p:spPr>
      </p:pic>
      <p:sp>
        <p:nvSpPr>
          <p:cNvPr id="2" name="Title 1"/>
          <p:cNvSpPr>
            <a:spLocks noGrp="1"/>
          </p:cNvSpPr>
          <p:nvPr>
            <p:ph type="title"/>
          </p:nvPr>
        </p:nvSpPr>
        <p:spPr>
          <a:effectLst/>
        </p:spPr>
        <p:txBody>
          <a:bodyPr/>
          <a:lstStyle/>
          <a:p>
            <a:pPr>
              <a:defRPr/>
            </a:pPr>
            <a:r>
              <a:rPr lang="en-US" dirty="0" smtClean="0"/>
              <a:t>LRU and ATP Sub-Assemblies</a:t>
            </a:r>
            <a:endParaRPr lang="en-US" dirty="0"/>
          </a:p>
        </p:txBody>
      </p:sp>
      <p:sp>
        <p:nvSpPr>
          <p:cNvPr id="7176" name="TextBox 5"/>
          <p:cNvSpPr txBox="1">
            <a:spLocks noChangeArrowheads="1"/>
          </p:cNvSpPr>
          <p:nvPr/>
        </p:nvSpPr>
        <p:spPr bwMode="auto">
          <a:xfrm>
            <a:off x="4962525" y="5645150"/>
            <a:ext cx="2971800" cy="584775"/>
          </a:xfrm>
          <a:prstGeom prst="rect">
            <a:avLst/>
          </a:prstGeom>
          <a:noFill/>
          <a:ln w="9525">
            <a:noFill/>
            <a:miter lim="800000"/>
            <a:headEnd/>
            <a:tailEnd/>
          </a:ln>
        </p:spPr>
        <p:txBody>
          <a:bodyPr wrap="square">
            <a:spAutoFit/>
          </a:bodyPr>
          <a:lstStyle/>
          <a:p>
            <a:r>
              <a:rPr lang="en-US" sz="1600" dirty="0">
                <a:latin typeface="Arial" pitchFamily="34" charset="0"/>
                <a:cs typeface="Arial" pitchFamily="34" charset="0"/>
              </a:rPr>
              <a:t>Seal </a:t>
            </a:r>
            <a:r>
              <a:rPr lang="en-US" sz="1600" dirty="0" smtClean="0">
                <a:latin typeface="Arial" pitchFamily="34" charset="0"/>
                <a:cs typeface="Arial" pitchFamily="34" charset="0"/>
              </a:rPr>
              <a:t>and fasteners for </a:t>
            </a:r>
            <a:r>
              <a:rPr lang="en-US" sz="1600" dirty="0">
                <a:latin typeface="Arial" pitchFamily="34" charset="0"/>
                <a:cs typeface="Arial" pitchFamily="34" charset="0"/>
              </a:rPr>
              <a:t>joining the two sub-assemblies</a:t>
            </a:r>
          </a:p>
        </p:txBody>
      </p:sp>
      <p:cxnSp>
        <p:nvCxnSpPr>
          <p:cNvPr id="9" name="Straight Connector 8"/>
          <p:cNvCxnSpPr>
            <a:stCxn id="7176" idx="0"/>
          </p:cNvCxnSpPr>
          <p:nvPr/>
        </p:nvCxnSpPr>
        <p:spPr>
          <a:xfrm rot="16200000" flipV="1">
            <a:off x="5849938" y="5046663"/>
            <a:ext cx="434975" cy="762000"/>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178" name="TextBox 5"/>
          <p:cNvSpPr txBox="1">
            <a:spLocks noChangeArrowheads="1"/>
          </p:cNvSpPr>
          <p:nvPr/>
        </p:nvSpPr>
        <p:spPr bwMode="auto">
          <a:xfrm>
            <a:off x="5543550" y="1492250"/>
            <a:ext cx="3246882" cy="584775"/>
          </a:xfrm>
          <a:prstGeom prst="rect">
            <a:avLst/>
          </a:prstGeom>
          <a:noFill/>
          <a:ln w="9525">
            <a:noFill/>
            <a:miter lim="800000"/>
            <a:headEnd/>
            <a:tailEnd/>
          </a:ln>
        </p:spPr>
        <p:txBody>
          <a:bodyPr wrap="square">
            <a:spAutoFit/>
          </a:bodyPr>
          <a:lstStyle/>
          <a:p>
            <a:r>
              <a:rPr lang="en-US" sz="1600" dirty="0" smtClean="0">
                <a:latin typeface="Arial" pitchFamily="34" charset="0"/>
                <a:cs typeface="Arial" pitchFamily="34" charset="0"/>
              </a:rPr>
              <a:t>RGA and Brake assemblies could be </a:t>
            </a:r>
            <a:r>
              <a:rPr lang="en-US" sz="1600" dirty="0" err="1">
                <a:latin typeface="Arial" pitchFamily="34" charset="0"/>
                <a:cs typeface="Arial" pitchFamily="34" charset="0"/>
              </a:rPr>
              <a:t>ATP’d</a:t>
            </a:r>
            <a:r>
              <a:rPr lang="en-US" sz="1600" dirty="0">
                <a:latin typeface="Arial" pitchFamily="34" charset="0"/>
                <a:cs typeface="Arial" pitchFamily="34" charset="0"/>
              </a:rPr>
              <a:t> </a:t>
            </a:r>
            <a:r>
              <a:rPr lang="en-US" sz="1600" dirty="0" smtClean="0">
                <a:latin typeface="Arial" pitchFamily="34" charset="0"/>
                <a:cs typeface="Arial" pitchFamily="34" charset="0"/>
              </a:rPr>
              <a:t>separately.  </a:t>
            </a:r>
            <a:endParaRPr lang="en-US" sz="1600" dirty="0">
              <a:latin typeface="Arial" pitchFamily="34" charset="0"/>
              <a:cs typeface="Arial" pitchFamily="34" charset="0"/>
            </a:endParaRPr>
          </a:p>
        </p:txBody>
      </p:sp>
      <p:cxnSp>
        <p:nvCxnSpPr>
          <p:cNvPr id="14" name="Straight Connector 13"/>
          <p:cNvCxnSpPr>
            <a:stCxn id="7178" idx="2"/>
          </p:cNvCxnSpPr>
          <p:nvPr/>
        </p:nvCxnSpPr>
        <p:spPr>
          <a:xfrm rot="5400000">
            <a:off x="6350797" y="2527081"/>
            <a:ext cx="1266250" cy="366139"/>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7178" idx="2"/>
          </p:cNvCxnSpPr>
          <p:nvPr/>
        </p:nvCxnSpPr>
        <p:spPr>
          <a:xfrm rot="5400000">
            <a:off x="5979322" y="1812706"/>
            <a:ext cx="923350" cy="1451989"/>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7176" idx="0"/>
          </p:cNvCxnSpPr>
          <p:nvPr/>
        </p:nvCxnSpPr>
        <p:spPr>
          <a:xfrm rot="16200000" flipV="1">
            <a:off x="6007101" y="5203825"/>
            <a:ext cx="549275" cy="333375"/>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obrake_xsection.cgm"/>
          <p:cNvPicPr>
            <a:picLocks noChangeAspect="1"/>
          </p:cNvPicPr>
          <p:nvPr/>
        </p:nvPicPr>
        <p:blipFill>
          <a:blip r:embed="rId3" cstate="print"/>
          <a:srcRect l="18270" t="24584" r="18270" b="24584"/>
          <a:stretch>
            <a:fillRect/>
          </a:stretch>
        </p:blipFill>
        <p:spPr>
          <a:xfrm>
            <a:off x="274320" y="1371600"/>
            <a:ext cx="8575325" cy="4339183"/>
          </a:xfrm>
          <a:prstGeom prst="rect">
            <a:avLst/>
          </a:prstGeom>
        </p:spPr>
      </p:pic>
      <p:sp>
        <p:nvSpPr>
          <p:cNvPr id="2" name="Title 1"/>
          <p:cNvSpPr>
            <a:spLocks noGrp="1"/>
          </p:cNvSpPr>
          <p:nvPr>
            <p:ph type="title"/>
          </p:nvPr>
        </p:nvSpPr>
        <p:spPr>
          <a:effectLst/>
        </p:spPr>
        <p:txBody>
          <a:bodyPr/>
          <a:lstStyle/>
          <a:p>
            <a:pPr>
              <a:defRPr/>
            </a:pPr>
            <a:r>
              <a:rPr lang="en-US" dirty="0" smtClean="0"/>
              <a:t>Parts Affected</a:t>
            </a:r>
            <a:endParaRPr lang="en-US" dirty="0"/>
          </a:p>
        </p:txBody>
      </p:sp>
      <p:sp>
        <p:nvSpPr>
          <p:cNvPr id="6149" name="TextBox 5"/>
          <p:cNvSpPr txBox="1">
            <a:spLocks noChangeArrowheads="1"/>
          </p:cNvSpPr>
          <p:nvPr/>
        </p:nvSpPr>
        <p:spPr bwMode="auto">
          <a:xfrm>
            <a:off x="6267450" y="5721350"/>
            <a:ext cx="1390650" cy="584775"/>
          </a:xfrm>
          <a:prstGeom prst="rect">
            <a:avLst/>
          </a:prstGeom>
          <a:noFill/>
          <a:ln w="9525">
            <a:noFill/>
            <a:miter lim="800000"/>
            <a:headEnd/>
            <a:tailEnd/>
          </a:ln>
        </p:spPr>
        <p:txBody>
          <a:bodyPr wrap="square">
            <a:spAutoFit/>
          </a:bodyPr>
          <a:lstStyle/>
          <a:p>
            <a:r>
              <a:rPr lang="en-US" sz="1600" dirty="0">
                <a:latin typeface="Arial" pitchFamily="34" charset="0"/>
                <a:cs typeface="Arial" pitchFamily="34" charset="0"/>
              </a:rPr>
              <a:t>New fixed ring gear</a:t>
            </a:r>
          </a:p>
        </p:txBody>
      </p:sp>
      <p:cxnSp>
        <p:nvCxnSpPr>
          <p:cNvPr id="6" name="Straight Connector 5"/>
          <p:cNvCxnSpPr>
            <a:stCxn id="6151" idx="2"/>
          </p:cNvCxnSpPr>
          <p:nvPr/>
        </p:nvCxnSpPr>
        <p:spPr>
          <a:xfrm rot="16200000" flipH="1">
            <a:off x="5219988" y="2229138"/>
            <a:ext cx="751900" cy="428624"/>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151" name="TextBox 5"/>
          <p:cNvSpPr txBox="1">
            <a:spLocks noChangeArrowheads="1"/>
          </p:cNvSpPr>
          <p:nvPr/>
        </p:nvSpPr>
        <p:spPr bwMode="auto">
          <a:xfrm>
            <a:off x="4895851" y="1482725"/>
            <a:ext cx="971549" cy="584775"/>
          </a:xfrm>
          <a:prstGeom prst="rect">
            <a:avLst/>
          </a:prstGeom>
          <a:noFill/>
          <a:ln w="9525">
            <a:noFill/>
            <a:miter lim="800000"/>
            <a:headEnd/>
            <a:tailEnd/>
          </a:ln>
        </p:spPr>
        <p:txBody>
          <a:bodyPr wrap="square">
            <a:spAutoFit/>
          </a:bodyPr>
          <a:lstStyle/>
          <a:p>
            <a:r>
              <a:rPr lang="en-US" sz="1600" dirty="0">
                <a:latin typeface="Arial" pitchFamily="34" charset="0"/>
                <a:cs typeface="Arial" pitchFamily="34" charset="0"/>
              </a:rPr>
              <a:t>New end cap</a:t>
            </a:r>
          </a:p>
        </p:txBody>
      </p:sp>
      <p:cxnSp>
        <p:nvCxnSpPr>
          <p:cNvPr id="9" name="Straight Connector 8"/>
          <p:cNvCxnSpPr>
            <a:stCxn id="6149" idx="0"/>
          </p:cNvCxnSpPr>
          <p:nvPr/>
        </p:nvCxnSpPr>
        <p:spPr>
          <a:xfrm rot="16200000" flipV="1">
            <a:off x="6230938" y="4989512"/>
            <a:ext cx="749300" cy="714375"/>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153" name="TextBox 5"/>
          <p:cNvSpPr txBox="1">
            <a:spLocks noChangeArrowheads="1"/>
          </p:cNvSpPr>
          <p:nvPr/>
        </p:nvSpPr>
        <p:spPr bwMode="auto">
          <a:xfrm>
            <a:off x="4240780" y="5597525"/>
            <a:ext cx="1619250" cy="584775"/>
          </a:xfrm>
          <a:prstGeom prst="rect">
            <a:avLst/>
          </a:prstGeom>
          <a:noFill/>
          <a:ln w="9525">
            <a:noFill/>
            <a:miter lim="800000"/>
            <a:headEnd/>
            <a:tailEnd/>
          </a:ln>
        </p:spPr>
        <p:txBody>
          <a:bodyPr wrap="square">
            <a:spAutoFit/>
          </a:bodyPr>
          <a:lstStyle/>
          <a:p>
            <a:r>
              <a:rPr lang="en-US" sz="1600" dirty="0">
                <a:latin typeface="Arial" pitchFamily="34" charset="0"/>
                <a:cs typeface="Arial" pitchFamily="34" charset="0"/>
              </a:rPr>
              <a:t>New </a:t>
            </a:r>
            <a:r>
              <a:rPr lang="en-US" sz="1600" dirty="0" smtClean="0">
                <a:latin typeface="Arial" pitchFamily="34" charset="0"/>
                <a:cs typeface="Arial" pitchFamily="34" charset="0"/>
              </a:rPr>
              <a:t>transition housing</a:t>
            </a:r>
            <a:endParaRPr lang="en-US" sz="1600" dirty="0">
              <a:latin typeface="Arial" pitchFamily="34" charset="0"/>
              <a:cs typeface="Arial" pitchFamily="34" charset="0"/>
            </a:endParaRPr>
          </a:p>
        </p:txBody>
      </p:sp>
      <p:cxnSp>
        <p:nvCxnSpPr>
          <p:cNvPr id="13" name="Straight Connector 12"/>
          <p:cNvCxnSpPr>
            <a:stCxn id="6153" idx="0"/>
          </p:cNvCxnSpPr>
          <p:nvPr/>
        </p:nvCxnSpPr>
        <p:spPr>
          <a:xfrm rot="5400000" flipH="1" flipV="1">
            <a:off x="4851057" y="4922423"/>
            <a:ext cx="874450" cy="475755"/>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155" name="TextBox 5"/>
          <p:cNvSpPr txBox="1">
            <a:spLocks noChangeArrowheads="1"/>
          </p:cNvSpPr>
          <p:nvPr/>
        </p:nvSpPr>
        <p:spPr bwMode="auto">
          <a:xfrm>
            <a:off x="585985" y="1655748"/>
            <a:ext cx="4067140" cy="584775"/>
          </a:xfrm>
          <a:prstGeom prst="rect">
            <a:avLst/>
          </a:prstGeom>
          <a:noFill/>
          <a:ln w="9525">
            <a:noFill/>
            <a:miter lim="800000"/>
            <a:headEnd/>
            <a:tailEnd/>
          </a:ln>
        </p:spPr>
        <p:txBody>
          <a:bodyPr wrap="none">
            <a:spAutoFit/>
          </a:bodyPr>
          <a:lstStyle/>
          <a:p>
            <a:pPr algn="ctr"/>
            <a:r>
              <a:rPr lang="en-US" sz="1600" dirty="0">
                <a:latin typeface="Arial" pitchFamily="34" charset="0"/>
                <a:cs typeface="Arial" pitchFamily="34" charset="0"/>
              </a:rPr>
              <a:t>New governor </a:t>
            </a:r>
            <a:r>
              <a:rPr lang="en-US" sz="1600" dirty="0" smtClean="0">
                <a:latin typeface="Arial" pitchFamily="34" charset="0"/>
                <a:cs typeface="Arial" pitchFamily="34" charset="0"/>
              </a:rPr>
              <a:t>spring</a:t>
            </a:r>
          </a:p>
          <a:p>
            <a:pPr algn="ctr"/>
            <a:r>
              <a:rPr lang="en-US" sz="1600" dirty="0" smtClean="0">
                <a:latin typeface="Arial" pitchFamily="34" charset="0"/>
                <a:cs typeface="Arial" pitchFamily="34" charset="0"/>
              </a:rPr>
              <a:t>(800 rpm &lt; brake engagement &lt; 1200rpm)</a:t>
            </a:r>
            <a:endParaRPr lang="en-US" sz="1600" dirty="0">
              <a:latin typeface="Arial" pitchFamily="34" charset="0"/>
              <a:cs typeface="Arial" pitchFamily="34" charset="0"/>
            </a:endParaRPr>
          </a:p>
        </p:txBody>
      </p:sp>
      <p:cxnSp>
        <p:nvCxnSpPr>
          <p:cNvPr id="21" name="Straight Connector 20"/>
          <p:cNvCxnSpPr>
            <a:stCxn id="6155" idx="2"/>
          </p:cNvCxnSpPr>
          <p:nvPr/>
        </p:nvCxnSpPr>
        <p:spPr>
          <a:xfrm rot="16200000" flipH="1">
            <a:off x="2032474" y="2827604"/>
            <a:ext cx="1544301" cy="370138"/>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157" name="TextBox 5"/>
          <p:cNvSpPr txBox="1">
            <a:spLocks noChangeArrowheads="1"/>
          </p:cNvSpPr>
          <p:nvPr/>
        </p:nvSpPr>
        <p:spPr bwMode="auto">
          <a:xfrm>
            <a:off x="1146065" y="4827077"/>
            <a:ext cx="3743332" cy="584775"/>
          </a:xfrm>
          <a:prstGeom prst="rect">
            <a:avLst/>
          </a:prstGeom>
          <a:noFill/>
          <a:ln w="9525">
            <a:noFill/>
            <a:miter lim="800000"/>
            <a:headEnd/>
            <a:tailEnd/>
          </a:ln>
        </p:spPr>
        <p:txBody>
          <a:bodyPr wrap="none">
            <a:spAutoFit/>
          </a:bodyPr>
          <a:lstStyle/>
          <a:p>
            <a:pPr algn="ctr"/>
            <a:r>
              <a:rPr lang="en-US" sz="1600" dirty="0">
                <a:latin typeface="Arial" pitchFamily="34" charset="0"/>
                <a:cs typeface="Arial" pitchFamily="34" charset="0"/>
              </a:rPr>
              <a:t>New thru </a:t>
            </a:r>
            <a:r>
              <a:rPr lang="en-US" sz="1600" dirty="0" smtClean="0">
                <a:latin typeface="Arial" pitchFamily="34" charset="0"/>
                <a:cs typeface="Arial" pitchFamily="34" charset="0"/>
              </a:rPr>
              <a:t>shaft</a:t>
            </a:r>
          </a:p>
          <a:p>
            <a:pPr algn="ctr"/>
            <a:r>
              <a:rPr lang="en-US" sz="1600" dirty="0" smtClean="0">
                <a:latin typeface="Arial" pitchFamily="34" charset="0"/>
                <a:cs typeface="Arial" pitchFamily="34" charset="0"/>
              </a:rPr>
              <a:t>(modified for </a:t>
            </a:r>
            <a:r>
              <a:rPr lang="en-US" sz="1600" dirty="0" err="1" smtClean="0">
                <a:latin typeface="Arial" pitchFamily="34" charset="0"/>
                <a:cs typeface="Arial" pitchFamily="34" charset="0"/>
              </a:rPr>
              <a:t>gov</a:t>
            </a:r>
            <a:r>
              <a:rPr lang="en-US" sz="1600" dirty="0" smtClean="0">
                <a:latin typeface="Arial" pitchFamily="34" charset="0"/>
                <a:cs typeface="Arial" pitchFamily="34" charset="0"/>
              </a:rPr>
              <a:t> spring height change)</a:t>
            </a:r>
            <a:endParaRPr lang="en-US" sz="1600" dirty="0">
              <a:latin typeface="Arial" pitchFamily="34" charset="0"/>
              <a:cs typeface="Arial" pitchFamily="34" charset="0"/>
            </a:endParaRPr>
          </a:p>
        </p:txBody>
      </p:sp>
      <p:cxnSp>
        <p:nvCxnSpPr>
          <p:cNvPr id="26" name="Straight Connector 25"/>
          <p:cNvCxnSpPr>
            <a:stCxn id="6157" idx="0"/>
          </p:cNvCxnSpPr>
          <p:nvPr/>
        </p:nvCxnSpPr>
        <p:spPr>
          <a:xfrm rot="5400000" flipH="1" flipV="1">
            <a:off x="2780756" y="4244432"/>
            <a:ext cx="819620" cy="345671"/>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159" name="TextBox 5"/>
          <p:cNvSpPr txBox="1">
            <a:spLocks noChangeArrowheads="1"/>
          </p:cNvSpPr>
          <p:nvPr/>
        </p:nvSpPr>
        <p:spPr bwMode="auto">
          <a:xfrm>
            <a:off x="156376" y="5578475"/>
            <a:ext cx="1412875" cy="338138"/>
          </a:xfrm>
          <a:prstGeom prst="rect">
            <a:avLst/>
          </a:prstGeom>
          <a:noFill/>
          <a:ln w="9525">
            <a:noFill/>
            <a:miter lim="800000"/>
            <a:headEnd/>
            <a:tailEnd/>
          </a:ln>
        </p:spPr>
        <p:txBody>
          <a:bodyPr wrap="none">
            <a:spAutoFit/>
          </a:bodyPr>
          <a:lstStyle/>
          <a:p>
            <a:r>
              <a:rPr lang="en-US" sz="1600" dirty="0">
                <a:latin typeface="Arial" pitchFamily="34" charset="0"/>
                <a:cs typeface="Arial" pitchFamily="34" charset="0"/>
              </a:rPr>
              <a:t>New coupling</a:t>
            </a:r>
          </a:p>
        </p:txBody>
      </p:sp>
      <p:cxnSp>
        <p:nvCxnSpPr>
          <p:cNvPr id="28" name="Straight Connector 27"/>
          <p:cNvCxnSpPr>
            <a:stCxn id="6159" idx="0"/>
          </p:cNvCxnSpPr>
          <p:nvPr/>
        </p:nvCxnSpPr>
        <p:spPr>
          <a:xfrm rot="5400000" flipH="1" flipV="1">
            <a:off x="287345" y="4766470"/>
            <a:ext cx="1387475" cy="236537"/>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161" name="TextBox 5"/>
          <p:cNvSpPr txBox="1">
            <a:spLocks noChangeArrowheads="1"/>
          </p:cNvSpPr>
          <p:nvPr/>
        </p:nvSpPr>
        <p:spPr bwMode="auto">
          <a:xfrm>
            <a:off x="5162550" y="1101725"/>
            <a:ext cx="1508125" cy="338138"/>
          </a:xfrm>
          <a:prstGeom prst="rect">
            <a:avLst/>
          </a:prstGeom>
          <a:noFill/>
          <a:ln w="9525">
            <a:noFill/>
            <a:miter lim="800000"/>
            <a:headEnd/>
            <a:tailEnd/>
          </a:ln>
        </p:spPr>
        <p:txBody>
          <a:bodyPr wrap="none">
            <a:spAutoFit/>
          </a:bodyPr>
          <a:lstStyle/>
          <a:p>
            <a:r>
              <a:rPr lang="en-US" sz="1600" dirty="0">
                <a:latin typeface="Arial" pitchFamily="34" charset="0"/>
                <a:cs typeface="Arial" pitchFamily="34" charset="0"/>
              </a:rPr>
              <a:t>New thru shaft</a:t>
            </a:r>
          </a:p>
        </p:txBody>
      </p:sp>
      <p:cxnSp>
        <p:nvCxnSpPr>
          <p:cNvPr id="20" name="Straight Connector 19"/>
          <p:cNvCxnSpPr>
            <a:stCxn id="6161" idx="2"/>
          </p:cNvCxnSpPr>
          <p:nvPr/>
        </p:nvCxnSpPr>
        <p:spPr>
          <a:xfrm rot="16200000" flipH="1">
            <a:off x="4926012" y="2430464"/>
            <a:ext cx="2341565" cy="360362"/>
          </a:xfrm>
          <a:prstGeom prst="line">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obrake_xsection.cgm"/>
          <p:cNvPicPr>
            <a:picLocks noChangeAspect="1"/>
          </p:cNvPicPr>
          <p:nvPr/>
        </p:nvPicPr>
        <p:blipFill>
          <a:blip r:embed="rId3" cstate="print"/>
          <a:srcRect l="29233" t="40491" r="35932" b="32778"/>
          <a:stretch>
            <a:fillRect/>
          </a:stretch>
        </p:blipFill>
        <p:spPr>
          <a:xfrm>
            <a:off x="640080" y="1828800"/>
            <a:ext cx="7845400" cy="3802977"/>
          </a:xfrm>
          <a:prstGeom prst="rect">
            <a:avLst/>
          </a:prstGeom>
        </p:spPr>
      </p:pic>
      <p:sp>
        <p:nvSpPr>
          <p:cNvPr id="2" name="Title 1"/>
          <p:cNvSpPr>
            <a:spLocks noGrp="1"/>
          </p:cNvSpPr>
          <p:nvPr>
            <p:ph type="title"/>
          </p:nvPr>
        </p:nvSpPr>
        <p:spPr>
          <a:effectLst/>
        </p:spPr>
        <p:txBody>
          <a:bodyPr/>
          <a:lstStyle/>
          <a:p>
            <a:pPr>
              <a:defRPr/>
            </a:pPr>
            <a:r>
              <a:rPr lang="en-US" dirty="0" smtClean="0"/>
              <a:t>Brake Functionality</a:t>
            </a:r>
            <a:endParaRPr lang="en-US" dirty="0"/>
          </a:p>
        </p:txBody>
      </p:sp>
      <p:sp>
        <p:nvSpPr>
          <p:cNvPr id="9221" name="TextBox 10"/>
          <p:cNvSpPr txBox="1">
            <a:spLocks noChangeArrowheads="1"/>
          </p:cNvSpPr>
          <p:nvPr/>
        </p:nvSpPr>
        <p:spPr bwMode="auto">
          <a:xfrm>
            <a:off x="5212080" y="5486400"/>
            <a:ext cx="3209938" cy="738664"/>
          </a:xfrm>
          <a:prstGeom prst="rect">
            <a:avLst/>
          </a:prstGeom>
          <a:noFill/>
          <a:ln w="9525">
            <a:noFill/>
            <a:miter lim="800000"/>
            <a:headEnd/>
            <a:tailEnd/>
          </a:ln>
        </p:spPr>
        <p:txBody>
          <a:bodyPr wrap="square">
            <a:spAutoFit/>
          </a:bodyPr>
          <a:lstStyle/>
          <a:p>
            <a:r>
              <a:rPr lang="en-US" sz="1400" dirty="0">
                <a:solidFill>
                  <a:srgbClr val="3366FF"/>
                </a:solidFill>
                <a:latin typeface="Arial" pitchFamily="34" charset="0"/>
                <a:cs typeface="Arial" pitchFamily="34" charset="0"/>
              </a:rPr>
              <a:t>Ball ramp activated brake </a:t>
            </a:r>
            <a:r>
              <a:rPr lang="en-US" sz="1400" dirty="0" smtClean="0">
                <a:solidFill>
                  <a:srgbClr val="3366FF"/>
                </a:solidFill>
                <a:latin typeface="Arial" pitchFamily="34" charset="0"/>
                <a:cs typeface="Arial" pitchFamily="34" charset="0"/>
              </a:rPr>
              <a:t>pack:</a:t>
            </a:r>
          </a:p>
          <a:p>
            <a:r>
              <a:rPr lang="en-US" sz="1400" dirty="0" smtClean="0">
                <a:solidFill>
                  <a:srgbClr val="3366FF"/>
                </a:solidFill>
                <a:latin typeface="Arial" pitchFamily="34" charset="0"/>
                <a:cs typeface="Arial" pitchFamily="34" charset="0"/>
              </a:rPr>
              <a:t>Angled faces convert </a:t>
            </a:r>
            <a:r>
              <a:rPr lang="en-US" sz="1400" dirty="0" err="1" smtClean="0">
                <a:solidFill>
                  <a:srgbClr val="3366FF"/>
                </a:solidFill>
                <a:latin typeface="Arial" pitchFamily="34" charset="0"/>
                <a:cs typeface="Arial" pitchFamily="34" charset="0"/>
              </a:rPr>
              <a:t>shaftline</a:t>
            </a:r>
            <a:r>
              <a:rPr lang="en-US" sz="1400" dirty="0" smtClean="0">
                <a:solidFill>
                  <a:srgbClr val="3366FF"/>
                </a:solidFill>
                <a:latin typeface="Arial" pitchFamily="34" charset="0"/>
                <a:cs typeface="Arial" pitchFamily="34" charset="0"/>
              </a:rPr>
              <a:t> torque into axial brake clamping force</a:t>
            </a:r>
            <a:endParaRPr lang="en-US" sz="1400" dirty="0">
              <a:solidFill>
                <a:srgbClr val="3366FF"/>
              </a:solidFill>
              <a:latin typeface="Arial" pitchFamily="34" charset="0"/>
              <a:cs typeface="Arial" pitchFamily="34" charset="0"/>
            </a:endParaRPr>
          </a:p>
        </p:txBody>
      </p:sp>
      <p:sp>
        <p:nvSpPr>
          <p:cNvPr id="9222" name="TextBox 11"/>
          <p:cNvSpPr txBox="1">
            <a:spLocks noChangeArrowheads="1"/>
          </p:cNvSpPr>
          <p:nvPr/>
        </p:nvSpPr>
        <p:spPr bwMode="auto">
          <a:xfrm>
            <a:off x="2743200" y="4937760"/>
            <a:ext cx="2003729" cy="1384995"/>
          </a:xfrm>
          <a:prstGeom prst="rect">
            <a:avLst/>
          </a:prstGeom>
          <a:noFill/>
          <a:ln w="9525">
            <a:noFill/>
            <a:miter lim="800000"/>
            <a:headEnd/>
            <a:tailEnd/>
          </a:ln>
        </p:spPr>
        <p:txBody>
          <a:bodyPr wrap="square">
            <a:spAutoFit/>
          </a:bodyPr>
          <a:lstStyle/>
          <a:p>
            <a:r>
              <a:rPr lang="en-US" sz="1400" dirty="0">
                <a:solidFill>
                  <a:srgbClr val="3366FF"/>
                </a:solidFill>
                <a:latin typeface="Arial" pitchFamily="34" charset="0"/>
                <a:cs typeface="Arial" pitchFamily="34" charset="0"/>
              </a:rPr>
              <a:t>Lock-out / Trip </a:t>
            </a:r>
          </a:p>
          <a:p>
            <a:r>
              <a:rPr lang="en-US" sz="1400" dirty="0" smtClean="0">
                <a:solidFill>
                  <a:srgbClr val="3366FF"/>
                </a:solidFill>
                <a:latin typeface="Arial" pitchFamily="34" charset="0"/>
                <a:cs typeface="Arial" pitchFamily="34" charset="0"/>
              </a:rPr>
              <a:t>Mechanism: </a:t>
            </a:r>
          </a:p>
          <a:p>
            <a:r>
              <a:rPr lang="en-US" sz="1400" dirty="0" smtClean="0">
                <a:solidFill>
                  <a:srgbClr val="3366FF"/>
                </a:solidFill>
                <a:latin typeface="Arial" pitchFamily="34" charset="0"/>
                <a:cs typeface="Arial" pitchFamily="34" charset="0"/>
              </a:rPr>
              <a:t>Prevents the ball ramps from separating during free running operation</a:t>
            </a:r>
            <a:endParaRPr lang="en-US" sz="1400" dirty="0">
              <a:solidFill>
                <a:srgbClr val="3366FF"/>
              </a:solidFill>
              <a:latin typeface="Arial" pitchFamily="34" charset="0"/>
              <a:cs typeface="Arial" pitchFamily="34" charset="0"/>
            </a:endParaRPr>
          </a:p>
        </p:txBody>
      </p:sp>
      <p:sp>
        <p:nvSpPr>
          <p:cNvPr id="9223" name="TextBox 12"/>
          <p:cNvSpPr txBox="1">
            <a:spLocks noChangeArrowheads="1"/>
          </p:cNvSpPr>
          <p:nvPr/>
        </p:nvSpPr>
        <p:spPr bwMode="auto">
          <a:xfrm>
            <a:off x="207264" y="5047488"/>
            <a:ext cx="2365248" cy="1384995"/>
          </a:xfrm>
          <a:prstGeom prst="rect">
            <a:avLst/>
          </a:prstGeom>
          <a:noFill/>
          <a:ln w="9525">
            <a:noFill/>
            <a:miter lim="800000"/>
            <a:headEnd/>
            <a:tailEnd/>
          </a:ln>
        </p:spPr>
        <p:txBody>
          <a:bodyPr wrap="square">
            <a:spAutoFit/>
          </a:bodyPr>
          <a:lstStyle/>
          <a:p>
            <a:r>
              <a:rPr lang="en-US" sz="1400" dirty="0">
                <a:solidFill>
                  <a:srgbClr val="3366FF"/>
                </a:solidFill>
                <a:latin typeface="Arial" pitchFamily="34" charset="0"/>
                <a:cs typeface="Arial" pitchFamily="34" charset="0"/>
              </a:rPr>
              <a:t>Mechanical </a:t>
            </a:r>
            <a:r>
              <a:rPr lang="en-US" sz="1400" dirty="0" err="1">
                <a:solidFill>
                  <a:srgbClr val="3366FF"/>
                </a:solidFill>
                <a:latin typeface="Arial" pitchFamily="34" charset="0"/>
                <a:cs typeface="Arial" pitchFamily="34" charset="0"/>
              </a:rPr>
              <a:t>overspeed</a:t>
            </a:r>
            <a:r>
              <a:rPr lang="en-US" sz="1400" dirty="0">
                <a:solidFill>
                  <a:srgbClr val="3366FF"/>
                </a:solidFill>
                <a:latin typeface="Arial" pitchFamily="34" charset="0"/>
                <a:cs typeface="Arial" pitchFamily="34" charset="0"/>
              </a:rPr>
              <a:t> </a:t>
            </a:r>
            <a:r>
              <a:rPr lang="en-US" sz="1400" dirty="0" smtClean="0">
                <a:solidFill>
                  <a:srgbClr val="3366FF"/>
                </a:solidFill>
                <a:latin typeface="Arial" pitchFamily="34" charset="0"/>
                <a:cs typeface="Arial" pitchFamily="34" charset="0"/>
              </a:rPr>
              <a:t>governor:</a:t>
            </a:r>
          </a:p>
          <a:p>
            <a:r>
              <a:rPr lang="en-US" sz="1400" dirty="0" smtClean="0">
                <a:solidFill>
                  <a:srgbClr val="3366FF"/>
                </a:solidFill>
                <a:latin typeface="Arial" pitchFamily="34" charset="0"/>
                <a:cs typeface="Arial" pitchFamily="34" charset="0"/>
              </a:rPr>
              <a:t>Fly balls in radial straight walled gutters, insensitive to angular acceleration</a:t>
            </a:r>
            <a:endParaRPr lang="en-US" sz="1400" dirty="0">
              <a:solidFill>
                <a:srgbClr val="3366FF"/>
              </a:solidFill>
              <a:latin typeface="Arial" pitchFamily="34" charset="0"/>
              <a:cs typeface="Arial" pitchFamily="34" charset="0"/>
            </a:endParaRPr>
          </a:p>
        </p:txBody>
      </p:sp>
      <p:sp>
        <p:nvSpPr>
          <p:cNvPr id="9224" name="TextBox 14"/>
          <p:cNvSpPr txBox="1">
            <a:spLocks noChangeArrowheads="1"/>
          </p:cNvSpPr>
          <p:nvPr/>
        </p:nvSpPr>
        <p:spPr bwMode="auto">
          <a:xfrm>
            <a:off x="1554480" y="1097280"/>
            <a:ext cx="6301409" cy="954107"/>
          </a:xfrm>
          <a:prstGeom prst="rect">
            <a:avLst/>
          </a:prstGeom>
          <a:noFill/>
          <a:ln w="9525">
            <a:noFill/>
            <a:miter lim="800000"/>
            <a:headEnd/>
            <a:tailEnd/>
          </a:ln>
        </p:spPr>
        <p:txBody>
          <a:bodyPr wrap="square">
            <a:spAutoFit/>
          </a:bodyPr>
          <a:lstStyle/>
          <a:p>
            <a:r>
              <a:rPr lang="en-US" sz="1400" dirty="0">
                <a:solidFill>
                  <a:srgbClr val="3366FF"/>
                </a:solidFill>
                <a:latin typeface="Arial" pitchFamily="34" charset="0"/>
                <a:cs typeface="Arial" pitchFamily="34" charset="0"/>
              </a:rPr>
              <a:t>Manual </a:t>
            </a:r>
            <a:r>
              <a:rPr lang="en-US" sz="1400" dirty="0" smtClean="0">
                <a:solidFill>
                  <a:srgbClr val="3366FF"/>
                </a:solidFill>
                <a:latin typeface="Arial" pitchFamily="34" charset="0"/>
                <a:cs typeface="Arial" pitchFamily="34" charset="0"/>
              </a:rPr>
              <a:t>reset: </a:t>
            </a:r>
          </a:p>
          <a:p>
            <a:r>
              <a:rPr lang="en-US" sz="1400" dirty="0" smtClean="0">
                <a:solidFill>
                  <a:srgbClr val="3366FF"/>
                </a:solidFill>
                <a:latin typeface="Arial" pitchFamily="34" charset="0"/>
                <a:cs typeface="Arial" pitchFamily="34" charset="0"/>
              </a:rPr>
              <a:t>Resets the friction plates to their normally gapped free running condition and returns the trip mechanism to its lock-out position.  </a:t>
            </a:r>
          </a:p>
          <a:p>
            <a:r>
              <a:rPr lang="en-US" sz="1400" dirty="0" smtClean="0">
                <a:solidFill>
                  <a:srgbClr val="3366FF"/>
                </a:solidFill>
                <a:latin typeface="Arial" pitchFamily="34" charset="0"/>
                <a:cs typeface="Arial" pitchFamily="34" charset="0"/>
              </a:rPr>
              <a:t>Reset operation is opposed by residual torque across the ball ramps.  </a:t>
            </a:r>
            <a:endParaRPr lang="en-US" sz="1400" dirty="0">
              <a:solidFill>
                <a:srgbClr val="3366FF"/>
              </a:solidFill>
              <a:latin typeface="Arial" pitchFamily="34" charset="0"/>
              <a:cs typeface="Arial" pitchFamily="34" charset="0"/>
            </a:endParaRPr>
          </a:p>
        </p:txBody>
      </p:sp>
      <p:cxnSp>
        <p:nvCxnSpPr>
          <p:cNvPr id="11" name="Straight Connector 10"/>
          <p:cNvCxnSpPr/>
          <p:nvPr/>
        </p:nvCxnSpPr>
        <p:spPr>
          <a:xfrm rot="5400000" flipH="1" flipV="1">
            <a:off x="1367626" y="4436828"/>
            <a:ext cx="874643" cy="524789"/>
          </a:xfrm>
          <a:prstGeom prst="line">
            <a:avLst/>
          </a:prstGeom>
          <a:ln>
            <a:solidFill>
              <a:srgbClr val="3366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flipH="1" flipV="1">
            <a:off x="3967711" y="4436833"/>
            <a:ext cx="834873" cy="739476"/>
          </a:xfrm>
          <a:prstGeom prst="line">
            <a:avLst/>
          </a:prstGeom>
          <a:ln>
            <a:solidFill>
              <a:srgbClr val="3366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9221" idx="0"/>
          </p:cNvCxnSpPr>
          <p:nvPr/>
        </p:nvCxnSpPr>
        <p:spPr>
          <a:xfrm rot="16200000" flipV="1">
            <a:off x="5676203" y="4345553"/>
            <a:ext cx="1052388" cy="1229305"/>
          </a:xfrm>
          <a:prstGeom prst="line">
            <a:avLst/>
          </a:prstGeom>
          <a:ln>
            <a:solidFill>
              <a:srgbClr val="3366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9221" idx="0"/>
          </p:cNvCxnSpPr>
          <p:nvPr/>
        </p:nvCxnSpPr>
        <p:spPr>
          <a:xfrm rot="16200000" flipV="1">
            <a:off x="5875525" y="4544875"/>
            <a:ext cx="993415" cy="889635"/>
          </a:xfrm>
          <a:prstGeom prst="line">
            <a:avLst/>
          </a:prstGeom>
          <a:ln>
            <a:solidFill>
              <a:srgbClr val="3366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9224" idx="2"/>
          </p:cNvCxnSpPr>
          <p:nvPr/>
        </p:nvCxnSpPr>
        <p:spPr>
          <a:xfrm rot="16200000" flipH="1">
            <a:off x="4415931" y="2340640"/>
            <a:ext cx="755423" cy="176915"/>
          </a:xfrm>
          <a:prstGeom prst="line">
            <a:avLst/>
          </a:prstGeom>
          <a:ln>
            <a:solidFill>
              <a:srgbClr val="3366FF"/>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Legacy Brake Trip Indication</a:t>
            </a:r>
            <a:endParaRPr lang="en-US" dirty="0"/>
          </a:p>
        </p:txBody>
      </p:sp>
      <p:pic>
        <p:nvPicPr>
          <p:cNvPr id="4" name="Picture 3" descr="abrake_xsect.cgm"/>
          <p:cNvPicPr>
            <a:picLocks noChangeAspect="1"/>
          </p:cNvPicPr>
          <p:nvPr/>
        </p:nvPicPr>
        <p:blipFill>
          <a:blip r:embed="rId2" cstate="print"/>
          <a:srcRect t="6927" r="4330" b="48491"/>
          <a:stretch>
            <a:fillRect/>
          </a:stretch>
        </p:blipFill>
        <p:spPr>
          <a:xfrm>
            <a:off x="1097280" y="1371602"/>
            <a:ext cx="6869873" cy="2000841"/>
          </a:xfrm>
          <a:prstGeom prst="rect">
            <a:avLst/>
          </a:prstGeom>
        </p:spPr>
      </p:pic>
      <p:pic>
        <p:nvPicPr>
          <p:cNvPr id="5" name="Picture 4" descr="abrake_tripped.cgm"/>
          <p:cNvPicPr>
            <a:picLocks noChangeAspect="1"/>
          </p:cNvPicPr>
          <p:nvPr/>
        </p:nvPicPr>
        <p:blipFill>
          <a:blip r:embed="rId3" cstate="print"/>
          <a:srcRect t="6927" r="4330" b="48491"/>
          <a:stretch>
            <a:fillRect/>
          </a:stretch>
        </p:blipFill>
        <p:spPr>
          <a:xfrm>
            <a:off x="1097280" y="4023362"/>
            <a:ext cx="6869873" cy="2000841"/>
          </a:xfrm>
          <a:prstGeom prst="rect">
            <a:avLst/>
          </a:prstGeom>
        </p:spPr>
      </p:pic>
      <p:sp>
        <p:nvSpPr>
          <p:cNvPr id="6" name="TextBox 5"/>
          <p:cNvSpPr txBox="1"/>
          <p:nvPr/>
        </p:nvSpPr>
        <p:spPr>
          <a:xfrm>
            <a:off x="457200" y="1371600"/>
            <a:ext cx="851515" cy="523220"/>
          </a:xfrm>
          <a:prstGeom prst="rect">
            <a:avLst/>
          </a:prstGeom>
          <a:noFill/>
        </p:spPr>
        <p:txBody>
          <a:bodyPr wrap="none" rtlCol="0">
            <a:spAutoFit/>
          </a:bodyPr>
          <a:lstStyle/>
          <a:p>
            <a:r>
              <a:rPr lang="en-US" sz="1400" u="sng" dirty="0" smtClean="0">
                <a:solidFill>
                  <a:srgbClr val="00B050"/>
                </a:solidFill>
                <a:latin typeface="Arial" pitchFamily="34" charset="0"/>
                <a:cs typeface="Arial" pitchFamily="34" charset="0"/>
              </a:rPr>
              <a:t>Free</a:t>
            </a:r>
          </a:p>
          <a:p>
            <a:r>
              <a:rPr lang="en-US" sz="1400" u="sng" dirty="0" smtClean="0">
                <a:solidFill>
                  <a:srgbClr val="00B050"/>
                </a:solidFill>
                <a:latin typeface="Arial" pitchFamily="34" charset="0"/>
                <a:cs typeface="Arial" pitchFamily="34" charset="0"/>
              </a:rPr>
              <a:t>Running</a:t>
            </a:r>
            <a:endParaRPr lang="en-US" sz="1400" u="sng" dirty="0">
              <a:solidFill>
                <a:srgbClr val="00B050"/>
              </a:solidFill>
              <a:latin typeface="Arial" pitchFamily="34" charset="0"/>
              <a:cs typeface="Arial" pitchFamily="34" charset="0"/>
            </a:endParaRPr>
          </a:p>
        </p:txBody>
      </p:sp>
      <p:sp>
        <p:nvSpPr>
          <p:cNvPr id="7" name="TextBox 6"/>
          <p:cNvSpPr txBox="1"/>
          <p:nvPr/>
        </p:nvSpPr>
        <p:spPr>
          <a:xfrm>
            <a:off x="457200" y="4023360"/>
            <a:ext cx="1199367" cy="523220"/>
          </a:xfrm>
          <a:prstGeom prst="rect">
            <a:avLst/>
          </a:prstGeom>
          <a:noFill/>
        </p:spPr>
        <p:txBody>
          <a:bodyPr wrap="none" rtlCol="0">
            <a:spAutoFit/>
          </a:bodyPr>
          <a:lstStyle/>
          <a:p>
            <a:r>
              <a:rPr lang="en-US" sz="1400" u="sng" dirty="0" err="1" smtClean="0">
                <a:solidFill>
                  <a:srgbClr val="0070C0"/>
                </a:solidFill>
                <a:latin typeface="Arial" pitchFamily="34" charset="0"/>
                <a:cs typeface="Arial" pitchFamily="34" charset="0"/>
              </a:rPr>
              <a:t>Overspeed</a:t>
            </a:r>
            <a:endParaRPr lang="en-US" sz="1400" u="sng" dirty="0" smtClean="0">
              <a:solidFill>
                <a:srgbClr val="0070C0"/>
              </a:solidFill>
              <a:latin typeface="Arial" pitchFamily="34" charset="0"/>
              <a:cs typeface="Arial" pitchFamily="34" charset="0"/>
            </a:endParaRPr>
          </a:p>
          <a:p>
            <a:r>
              <a:rPr lang="en-US" sz="1400" u="sng" dirty="0" smtClean="0">
                <a:solidFill>
                  <a:srgbClr val="0070C0"/>
                </a:solidFill>
                <a:latin typeface="Arial" pitchFamily="34" charset="0"/>
                <a:cs typeface="Arial" pitchFamily="34" charset="0"/>
              </a:rPr>
              <a:t>Engagement</a:t>
            </a:r>
            <a:endParaRPr lang="en-US" sz="1400" u="sng" dirty="0">
              <a:solidFill>
                <a:srgbClr val="0070C0"/>
              </a:solidFill>
              <a:latin typeface="Arial" pitchFamily="34" charset="0"/>
              <a:cs typeface="Arial" pitchFamily="34" charset="0"/>
            </a:endParaRPr>
          </a:p>
        </p:txBody>
      </p:sp>
      <p:sp>
        <p:nvSpPr>
          <p:cNvPr id="8" name="TextBox 7"/>
          <p:cNvSpPr txBox="1"/>
          <p:nvPr/>
        </p:nvSpPr>
        <p:spPr>
          <a:xfrm>
            <a:off x="5170170" y="3369945"/>
            <a:ext cx="3108543" cy="307777"/>
          </a:xfrm>
          <a:prstGeom prst="rect">
            <a:avLst/>
          </a:prstGeom>
          <a:noFill/>
        </p:spPr>
        <p:txBody>
          <a:bodyPr wrap="none" rtlCol="0">
            <a:spAutoFit/>
          </a:bodyPr>
          <a:lstStyle/>
          <a:p>
            <a:r>
              <a:rPr lang="en-US" sz="1400" dirty="0" smtClean="0">
                <a:solidFill>
                  <a:srgbClr val="00B050"/>
                </a:solidFill>
                <a:latin typeface="Arial" pitchFamily="34" charset="0"/>
                <a:cs typeface="Arial" pitchFamily="34" charset="0"/>
              </a:rPr>
              <a:t>Friction plates gapped (0.030) axially</a:t>
            </a:r>
            <a:endParaRPr lang="en-US" sz="1400" dirty="0">
              <a:solidFill>
                <a:srgbClr val="00B050"/>
              </a:solidFill>
              <a:latin typeface="Arial" pitchFamily="34" charset="0"/>
              <a:cs typeface="Arial" pitchFamily="34" charset="0"/>
            </a:endParaRPr>
          </a:p>
        </p:txBody>
      </p:sp>
      <p:sp>
        <p:nvSpPr>
          <p:cNvPr id="9" name="TextBox 8"/>
          <p:cNvSpPr txBox="1"/>
          <p:nvPr/>
        </p:nvSpPr>
        <p:spPr>
          <a:xfrm>
            <a:off x="5029200" y="1097280"/>
            <a:ext cx="2085975" cy="523220"/>
          </a:xfrm>
          <a:prstGeom prst="rect">
            <a:avLst/>
          </a:prstGeom>
          <a:noFill/>
        </p:spPr>
        <p:txBody>
          <a:bodyPr wrap="square" rtlCol="0">
            <a:spAutoFit/>
          </a:bodyPr>
          <a:lstStyle/>
          <a:p>
            <a:r>
              <a:rPr lang="en-US" sz="1400" dirty="0" smtClean="0">
                <a:solidFill>
                  <a:srgbClr val="00B050"/>
                </a:solidFill>
                <a:latin typeface="Arial" pitchFamily="34" charset="0"/>
                <a:cs typeface="Arial" pitchFamily="34" charset="0"/>
              </a:rPr>
              <a:t>Engagement sensor (normally open) gapped</a:t>
            </a:r>
            <a:endParaRPr lang="en-US" sz="1400" dirty="0">
              <a:solidFill>
                <a:srgbClr val="00B050"/>
              </a:solidFill>
              <a:latin typeface="Arial" pitchFamily="34" charset="0"/>
              <a:cs typeface="Arial" pitchFamily="34" charset="0"/>
            </a:endParaRPr>
          </a:p>
        </p:txBody>
      </p:sp>
      <p:cxnSp>
        <p:nvCxnSpPr>
          <p:cNvPr id="10" name="Straight Connector 9"/>
          <p:cNvCxnSpPr>
            <a:stCxn id="8" idx="0"/>
          </p:cNvCxnSpPr>
          <p:nvPr/>
        </p:nvCxnSpPr>
        <p:spPr>
          <a:xfrm rot="5400000" flipH="1" flipV="1">
            <a:off x="6430227" y="2970746"/>
            <a:ext cx="693414" cy="104985"/>
          </a:xfrm>
          <a:prstGeom prst="line">
            <a:avLst/>
          </a:prstGeom>
          <a:ln w="12700">
            <a:solidFill>
              <a:srgbClr val="00B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30" idx="2"/>
          </p:cNvCxnSpPr>
          <p:nvPr/>
        </p:nvCxnSpPr>
        <p:spPr>
          <a:xfrm rot="16200000" flipH="1">
            <a:off x="5769233" y="4302388"/>
            <a:ext cx="389278" cy="169002"/>
          </a:xfrm>
          <a:prstGeom prst="line">
            <a:avLst/>
          </a:prstGeom>
          <a:ln w="12700">
            <a:solidFill>
              <a:srgbClr val="0070C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091335" y="3669030"/>
            <a:ext cx="1576072" cy="523220"/>
          </a:xfrm>
          <a:prstGeom prst="rect">
            <a:avLst/>
          </a:prstGeom>
          <a:noFill/>
        </p:spPr>
        <p:txBody>
          <a:bodyPr wrap="none" rtlCol="0">
            <a:spAutoFit/>
          </a:bodyPr>
          <a:lstStyle/>
          <a:p>
            <a:r>
              <a:rPr lang="en-US" sz="1400" dirty="0" smtClean="0">
                <a:solidFill>
                  <a:srgbClr val="0070C0"/>
                </a:solidFill>
                <a:latin typeface="Arial" pitchFamily="34" charset="0"/>
                <a:cs typeface="Arial" pitchFamily="34" charset="0"/>
              </a:rPr>
              <a:t>Reset lever </a:t>
            </a:r>
          </a:p>
          <a:p>
            <a:r>
              <a:rPr lang="en-US" sz="1400" dirty="0" smtClean="0">
                <a:solidFill>
                  <a:srgbClr val="0070C0"/>
                </a:solidFill>
                <a:latin typeface="Arial" pitchFamily="34" charset="0"/>
                <a:cs typeface="Arial" pitchFamily="34" charset="0"/>
              </a:rPr>
              <a:t>rotates 4 degrees</a:t>
            </a:r>
            <a:endParaRPr lang="en-US" sz="1400" dirty="0">
              <a:solidFill>
                <a:srgbClr val="0070C0"/>
              </a:solidFill>
              <a:latin typeface="Arial" pitchFamily="34" charset="0"/>
              <a:cs typeface="Arial" pitchFamily="34" charset="0"/>
            </a:endParaRPr>
          </a:p>
        </p:txBody>
      </p:sp>
      <p:cxnSp>
        <p:nvCxnSpPr>
          <p:cNvPr id="33" name="Straight Connector 32"/>
          <p:cNvCxnSpPr>
            <a:stCxn id="9" idx="2"/>
          </p:cNvCxnSpPr>
          <p:nvPr/>
        </p:nvCxnSpPr>
        <p:spPr>
          <a:xfrm rot="16200000" flipH="1">
            <a:off x="5937081" y="1755606"/>
            <a:ext cx="332128" cy="61915"/>
          </a:xfrm>
          <a:prstGeom prst="line">
            <a:avLst/>
          </a:prstGeom>
          <a:ln w="12700">
            <a:solidFill>
              <a:srgbClr val="00B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7400925" y="3669030"/>
            <a:ext cx="1537600" cy="523220"/>
          </a:xfrm>
          <a:prstGeom prst="rect">
            <a:avLst/>
          </a:prstGeom>
          <a:noFill/>
        </p:spPr>
        <p:txBody>
          <a:bodyPr wrap="none" rtlCol="0">
            <a:spAutoFit/>
          </a:bodyPr>
          <a:lstStyle/>
          <a:p>
            <a:r>
              <a:rPr lang="en-US" sz="1400" dirty="0" smtClean="0">
                <a:solidFill>
                  <a:srgbClr val="0070C0"/>
                </a:solidFill>
                <a:latin typeface="Arial" pitchFamily="34" charset="0"/>
                <a:cs typeface="Arial" pitchFamily="34" charset="0"/>
              </a:rPr>
              <a:t>Sensor </a:t>
            </a:r>
          </a:p>
          <a:p>
            <a:r>
              <a:rPr lang="en-US" sz="1400" dirty="0" smtClean="0">
                <a:solidFill>
                  <a:srgbClr val="0070C0"/>
                </a:solidFill>
                <a:latin typeface="Arial" pitchFamily="34" charset="0"/>
                <a:cs typeface="Arial" pitchFamily="34" charset="0"/>
              </a:rPr>
              <a:t>(contacts closed)</a:t>
            </a:r>
            <a:endParaRPr lang="en-US" sz="1400" dirty="0">
              <a:solidFill>
                <a:srgbClr val="0070C0"/>
              </a:solidFill>
              <a:latin typeface="Arial" pitchFamily="34" charset="0"/>
              <a:cs typeface="Arial" pitchFamily="34" charset="0"/>
            </a:endParaRPr>
          </a:p>
        </p:txBody>
      </p:sp>
      <p:sp>
        <p:nvSpPr>
          <p:cNvPr id="36" name="TextBox 35"/>
          <p:cNvSpPr txBox="1"/>
          <p:nvPr/>
        </p:nvSpPr>
        <p:spPr>
          <a:xfrm>
            <a:off x="457201" y="4572000"/>
            <a:ext cx="1790699" cy="523220"/>
          </a:xfrm>
          <a:prstGeom prst="rect">
            <a:avLst/>
          </a:prstGeom>
          <a:solidFill>
            <a:schemeClr val="bg1"/>
          </a:solidFill>
        </p:spPr>
        <p:txBody>
          <a:bodyPr wrap="square" rtlCol="0">
            <a:spAutoFit/>
          </a:bodyPr>
          <a:lstStyle/>
          <a:p>
            <a:pPr algn="r"/>
            <a:r>
              <a:rPr lang="en-US" sz="1400" dirty="0" smtClean="0">
                <a:solidFill>
                  <a:srgbClr val="0070C0"/>
                </a:solidFill>
                <a:latin typeface="Arial" pitchFamily="34" charset="0"/>
                <a:cs typeface="Arial" pitchFamily="34" charset="0"/>
              </a:rPr>
              <a:t>Rotation speed flings balls outward</a:t>
            </a:r>
            <a:endParaRPr lang="en-US" sz="1400" dirty="0">
              <a:solidFill>
                <a:srgbClr val="0070C0"/>
              </a:solidFill>
              <a:latin typeface="Arial" pitchFamily="34" charset="0"/>
              <a:cs typeface="Arial" pitchFamily="34" charset="0"/>
            </a:endParaRPr>
          </a:p>
        </p:txBody>
      </p:sp>
      <p:sp>
        <p:nvSpPr>
          <p:cNvPr id="37" name="TextBox 36"/>
          <p:cNvSpPr txBox="1"/>
          <p:nvPr/>
        </p:nvSpPr>
        <p:spPr>
          <a:xfrm>
            <a:off x="2759479" y="3992880"/>
            <a:ext cx="2041121" cy="523220"/>
          </a:xfrm>
          <a:prstGeom prst="rect">
            <a:avLst/>
          </a:prstGeom>
          <a:solidFill>
            <a:schemeClr val="bg1"/>
          </a:solidFill>
        </p:spPr>
        <p:txBody>
          <a:bodyPr wrap="square" rtlCol="0">
            <a:spAutoFit/>
          </a:bodyPr>
          <a:lstStyle/>
          <a:p>
            <a:r>
              <a:rPr lang="en-US" sz="1400" dirty="0" smtClean="0">
                <a:solidFill>
                  <a:srgbClr val="0070C0"/>
                </a:solidFill>
                <a:latin typeface="Arial" pitchFamily="34" charset="0"/>
                <a:cs typeface="Arial" pitchFamily="34" charset="0"/>
              </a:rPr>
              <a:t>Ramp causes governor sleeve to move aft</a:t>
            </a:r>
            <a:endParaRPr lang="en-US" sz="1400" dirty="0">
              <a:solidFill>
                <a:srgbClr val="0070C0"/>
              </a:solidFill>
              <a:latin typeface="Arial" pitchFamily="34" charset="0"/>
              <a:cs typeface="Arial" pitchFamily="34" charset="0"/>
            </a:endParaRPr>
          </a:p>
        </p:txBody>
      </p:sp>
      <p:sp>
        <p:nvSpPr>
          <p:cNvPr id="38" name="TextBox 37"/>
          <p:cNvSpPr txBox="1"/>
          <p:nvPr/>
        </p:nvSpPr>
        <p:spPr>
          <a:xfrm>
            <a:off x="3895725" y="4707255"/>
            <a:ext cx="1076325" cy="523220"/>
          </a:xfrm>
          <a:prstGeom prst="rect">
            <a:avLst/>
          </a:prstGeom>
          <a:noFill/>
        </p:spPr>
        <p:txBody>
          <a:bodyPr wrap="square" rtlCol="0">
            <a:spAutoFit/>
          </a:bodyPr>
          <a:lstStyle/>
          <a:p>
            <a:pPr algn="r"/>
            <a:r>
              <a:rPr lang="en-US" sz="1400" dirty="0" smtClean="0">
                <a:solidFill>
                  <a:srgbClr val="0070C0"/>
                </a:solidFill>
                <a:latin typeface="Arial" pitchFamily="34" charset="0"/>
                <a:cs typeface="Arial" pitchFamily="34" charset="0"/>
              </a:rPr>
              <a:t>Trip sleeve moves aft</a:t>
            </a:r>
            <a:endParaRPr lang="en-US" sz="1400" dirty="0">
              <a:solidFill>
                <a:srgbClr val="0070C0"/>
              </a:solidFill>
              <a:latin typeface="Arial" pitchFamily="34" charset="0"/>
              <a:cs typeface="Arial" pitchFamily="34" charset="0"/>
            </a:endParaRPr>
          </a:p>
        </p:txBody>
      </p:sp>
      <p:sp>
        <p:nvSpPr>
          <p:cNvPr id="39" name="TextBox 38"/>
          <p:cNvSpPr txBox="1"/>
          <p:nvPr/>
        </p:nvSpPr>
        <p:spPr>
          <a:xfrm>
            <a:off x="4305262" y="6012180"/>
            <a:ext cx="2105063" cy="307777"/>
          </a:xfrm>
          <a:prstGeom prst="rect">
            <a:avLst/>
          </a:prstGeom>
          <a:noFill/>
        </p:spPr>
        <p:txBody>
          <a:bodyPr wrap="none" rtlCol="0">
            <a:spAutoFit/>
          </a:bodyPr>
          <a:lstStyle/>
          <a:p>
            <a:pPr algn="r"/>
            <a:r>
              <a:rPr lang="en-US" sz="1400" dirty="0" smtClean="0">
                <a:solidFill>
                  <a:srgbClr val="0070C0"/>
                </a:solidFill>
                <a:latin typeface="Arial" pitchFamily="34" charset="0"/>
                <a:cs typeface="Arial" pitchFamily="34" charset="0"/>
              </a:rPr>
              <a:t>Lock balls move inward</a:t>
            </a:r>
            <a:endParaRPr lang="en-US" sz="1400" dirty="0">
              <a:solidFill>
                <a:srgbClr val="0070C0"/>
              </a:solidFill>
              <a:latin typeface="Arial" pitchFamily="34" charset="0"/>
              <a:cs typeface="Arial" pitchFamily="34" charset="0"/>
            </a:endParaRPr>
          </a:p>
        </p:txBody>
      </p:sp>
      <p:sp>
        <p:nvSpPr>
          <p:cNvPr id="40" name="TextBox 39"/>
          <p:cNvSpPr txBox="1"/>
          <p:nvPr/>
        </p:nvSpPr>
        <p:spPr>
          <a:xfrm>
            <a:off x="6566060" y="5907404"/>
            <a:ext cx="2346292" cy="523220"/>
          </a:xfrm>
          <a:prstGeom prst="rect">
            <a:avLst/>
          </a:prstGeom>
          <a:solidFill>
            <a:schemeClr val="bg1"/>
          </a:solidFill>
        </p:spPr>
        <p:txBody>
          <a:bodyPr wrap="square" rtlCol="0">
            <a:spAutoFit/>
          </a:bodyPr>
          <a:lstStyle/>
          <a:p>
            <a:pPr algn="r"/>
            <a:r>
              <a:rPr lang="en-US" sz="1400" dirty="0" smtClean="0">
                <a:solidFill>
                  <a:srgbClr val="0070C0"/>
                </a:solidFill>
                <a:latin typeface="Arial" pitchFamily="34" charset="0"/>
                <a:cs typeface="Arial" pitchFamily="34" charset="0"/>
              </a:rPr>
              <a:t>Ball ramps separate and clamp the friction plates</a:t>
            </a:r>
            <a:endParaRPr lang="en-US" sz="1400" dirty="0">
              <a:solidFill>
                <a:srgbClr val="0070C0"/>
              </a:solidFill>
              <a:latin typeface="Arial" pitchFamily="34" charset="0"/>
              <a:cs typeface="Arial" pitchFamily="34" charset="0"/>
            </a:endParaRPr>
          </a:p>
        </p:txBody>
      </p:sp>
      <p:cxnSp>
        <p:nvCxnSpPr>
          <p:cNvPr id="43" name="Straight Connector 42"/>
          <p:cNvCxnSpPr/>
          <p:nvPr/>
        </p:nvCxnSpPr>
        <p:spPr>
          <a:xfrm>
            <a:off x="2247900" y="5057775"/>
            <a:ext cx="447675" cy="247650"/>
          </a:xfrm>
          <a:prstGeom prst="line">
            <a:avLst/>
          </a:prstGeom>
          <a:ln w="12700">
            <a:solidFill>
              <a:srgbClr val="0070C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37" idx="2"/>
          </p:cNvCxnSpPr>
          <p:nvPr/>
        </p:nvCxnSpPr>
        <p:spPr>
          <a:xfrm rot="5400000">
            <a:off x="2986019" y="4644757"/>
            <a:ext cx="922678" cy="665365"/>
          </a:xfrm>
          <a:prstGeom prst="line">
            <a:avLst/>
          </a:prstGeom>
          <a:ln w="12700">
            <a:solidFill>
              <a:srgbClr val="0070C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38" idx="3"/>
          </p:cNvCxnSpPr>
          <p:nvPr/>
        </p:nvCxnSpPr>
        <p:spPr>
          <a:xfrm>
            <a:off x="4972050" y="4968865"/>
            <a:ext cx="476250" cy="460385"/>
          </a:xfrm>
          <a:prstGeom prst="line">
            <a:avLst/>
          </a:prstGeom>
          <a:ln w="12700">
            <a:solidFill>
              <a:srgbClr val="0070C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39" idx="0"/>
          </p:cNvCxnSpPr>
          <p:nvPr/>
        </p:nvCxnSpPr>
        <p:spPr>
          <a:xfrm rot="5400000" flipH="1" flipV="1">
            <a:off x="5206834" y="5532586"/>
            <a:ext cx="630555" cy="328634"/>
          </a:xfrm>
          <a:prstGeom prst="line">
            <a:avLst/>
          </a:prstGeom>
          <a:ln w="12700">
            <a:solidFill>
              <a:srgbClr val="0070C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40" idx="0"/>
          </p:cNvCxnSpPr>
          <p:nvPr/>
        </p:nvCxnSpPr>
        <p:spPr>
          <a:xfrm rot="16200000" flipV="1">
            <a:off x="7002379" y="5170577"/>
            <a:ext cx="535302" cy="938352"/>
          </a:xfrm>
          <a:prstGeom prst="line">
            <a:avLst/>
          </a:prstGeom>
          <a:ln w="12700">
            <a:solidFill>
              <a:srgbClr val="0070C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7491413" y="4243387"/>
            <a:ext cx="352424" cy="266700"/>
          </a:xfrm>
          <a:prstGeom prst="line">
            <a:avLst/>
          </a:prstGeom>
          <a:ln w="12700">
            <a:solidFill>
              <a:srgbClr val="0070C0"/>
            </a:solidFill>
            <a:headEnd type="non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3"/>
          <p:cNvGrpSpPr/>
          <p:nvPr/>
        </p:nvGrpSpPr>
        <p:grpSpPr>
          <a:xfrm>
            <a:off x="2286000" y="1371600"/>
            <a:ext cx="1885865" cy="3809304"/>
            <a:chOff x="2286000" y="1371600"/>
            <a:chExt cx="1885865" cy="3809304"/>
          </a:xfrm>
        </p:grpSpPr>
        <p:pic>
          <p:nvPicPr>
            <p:cNvPr id="17" name="Picture 16" descr="trip_flag_1.cgm"/>
            <p:cNvPicPr>
              <a:picLocks noChangeAspect="1"/>
            </p:cNvPicPr>
            <p:nvPr/>
          </p:nvPicPr>
          <p:blipFill>
            <a:blip r:embed="rId2" cstate="print"/>
            <a:srcRect l="39687" t="4336" r="39687" b="28907"/>
            <a:stretch>
              <a:fillRect/>
            </a:stretch>
          </p:blipFill>
          <p:spPr>
            <a:xfrm>
              <a:off x="2286000" y="1371600"/>
              <a:ext cx="1885865" cy="3809304"/>
            </a:xfrm>
            <a:prstGeom prst="rect">
              <a:avLst/>
            </a:prstGeom>
          </p:spPr>
        </p:pic>
        <p:sp>
          <p:nvSpPr>
            <p:cNvPr id="30" name="Rectangle 29"/>
            <p:cNvSpPr/>
            <p:nvPr/>
          </p:nvSpPr>
          <p:spPr>
            <a:xfrm>
              <a:off x="3054096" y="1627632"/>
              <a:ext cx="338328" cy="628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lstStyle/>
          <a:p>
            <a:r>
              <a:rPr lang="en-US" dirty="0" smtClean="0"/>
              <a:t>Working in Progress Mechanic Trip Flag</a:t>
            </a:r>
            <a:endParaRPr lang="en-US" dirty="0"/>
          </a:p>
        </p:txBody>
      </p:sp>
      <p:sp>
        <p:nvSpPr>
          <p:cNvPr id="18" name="TextBox 17"/>
          <p:cNvSpPr txBox="1"/>
          <p:nvPr/>
        </p:nvSpPr>
        <p:spPr>
          <a:xfrm>
            <a:off x="457200" y="4754880"/>
            <a:ext cx="2611612" cy="954107"/>
          </a:xfrm>
          <a:prstGeom prst="rect">
            <a:avLst/>
          </a:prstGeom>
          <a:noFill/>
        </p:spPr>
        <p:txBody>
          <a:bodyPr wrap="none" rtlCol="0">
            <a:spAutoFit/>
          </a:bodyPr>
          <a:lstStyle/>
          <a:p>
            <a:r>
              <a:rPr lang="en-US" sz="1400" dirty="0" smtClean="0">
                <a:latin typeface="Arial" pitchFamily="34" charset="0"/>
                <a:cs typeface="Arial" pitchFamily="34" charset="0"/>
              </a:rPr>
              <a:t>Cam action</a:t>
            </a:r>
          </a:p>
          <a:p>
            <a:endParaRPr lang="en-US" sz="1400" dirty="0" smtClean="0">
              <a:latin typeface="Arial" pitchFamily="34" charset="0"/>
              <a:cs typeface="Arial" pitchFamily="34" charset="0"/>
            </a:endParaRPr>
          </a:p>
          <a:p>
            <a:r>
              <a:rPr lang="en-US" sz="1400" dirty="0" smtClean="0">
                <a:latin typeface="Arial" pitchFamily="34" charset="0"/>
                <a:cs typeface="Arial" pitchFamily="34" charset="0"/>
              </a:rPr>
              <a:t>Spring return:</a:t>
            </a:r>
          </a:p>
          <a:p>
            <a:r>
              <a:rPr lang="en-US" sz="1400" dirty="0" smtClean="0">
                <a:latin typeface="Arial" pitchFamily="34" charset="0"/>
                <a:cs typeface="Arial" pitchFamily="34" charset="0"/>
              </a:rPr>
              <a:t>flag resets when brake is reset</a:t>
            </a:r>
            <a:endParaRPr lang="en-US" sz="1400" dirty="0">
              <a:latin typeface="Arial" pitchFamily="34" charset="0"/>
              <a:cs typeface="Arial" pitchFamily="34" charset="0"/>
            </a:endParaRPr>
          </a:p>
        </p:txBody>
      </p:sp>
      <p:sp>
        <p:nvSpPr>
          <p:cNvPr id="19" name="TextBox 18"/>
          <p:cNvSpPr txBox="1"/>
          <p:nvPr/>
        </p:nvSpPr>
        <p:spPr>
          <a:xfrm>
            <a:off x="1569110" y="2589580"/>
            <a:ext cx="482824" cy="307777"/>
          </a:xfrm>
          <a:prstGeom prst="rect">
            <a:avLst/>
          </a:prstGeom>
          <a:noFill/>
        </p:spPr>
        <p:txBody>
          <a:bodyPr wrap="none" rtlCol="0">
            <a:spAutoFit/>
          </a:bodyPr>
          <a:lstStyle/>
          <a:p>
            <a:r>
              <a:rPr lang="en-US" sz="1400" dirty="0" smtClean="0">
                <a:latin typeface="Arial" pitchFamily="34" charset="0"/>
                <a:cs typeface="Arial" pitchFamily="34" charset="0"/>
              </a:rPr>
              <a:t>Lug</a:t>
            </a:r>
            <a:endParaRPr lang="en-US" sz="1400" dirty="0">
              <a:latin typeface="Arial" pitchFamily="34" charset="0"/>
              <a:cs typeface="Arial" pitchFamily="34" charset="0"/>
            </a:endParaRPr>
          </a:p>
        </p:txBody>
      </p:sp>
      <p:sp>
        <p:nvSpPr>
          <p:cNvPr id="20" name="TextBox 19"/>
          <p:cNvSpPr txBox="1"/>
          <p:nvPr/>
        </p:nvSpPr>
        <p:spPr>
          <a:xfrm>
            <a:off x="1261873" y="3050438"/>
            <a:ext cx="941283" cy="307777"/>
          </a:xfrm>
          <a:prstGeom prst="rect">
            <a:avLst/>
          </a:prstGeom>
          <a:noFill/>
        </p:spPr>
        <p:txBody>
          <a:bodyPr wrap="none" rtlCol="0">
            <a:spAutoFit/>
          </a:bodyPr>
          <a:lstStyle/>
          <a:p>
            <a:r>
              <a:rPr lang="en-US" sz="1400" dirty="0" smtClean="0">
                <a:latin typeface="Arial" pitchFamily="34" charset="0"/>
                <a:cs typeface="Arial" pitchFamily="34" charset="0"/>
              </a:rPr>
              <a:t>Cross pin</a:t>
            </a:r>
            <a:endParaRPr lang="en-US" sz="1400" dirty="0">
              <a:latin typeface="Arial" pitchFamily="34" charset="0"/>
              <a:cs typeface="Arial" pitchFamily="34" charset="0"/>
            </a:endParaRPr>
          </a:p>
        </p:txBody>
      </p:sp>
      <p:sp>
        <p:nvSpPr>
          <p:cNvPr id="21" name="TextBox 20"/>
          <p:cNvSpPr txBox="1"/>
          <p:nvPr/>
        </p:nvSpPr>
        <p:spPr>
          <a:xfrm>
            <a:off x="1087895" y="3626268"/>
            <a:ext cx="1138453" cy="523220"/>
          </a:xfrm>
          <a:prstGeom prst="rect">
            <a:avLst/>
          </a:prstGeom>
          <a:noFill/>
        </p:spPr>
        <p:txBody>
          <a:bodyPr wrap="none" rtlCol="0">
            <a:spAutoFit/>
          </a:bodyPr>
          <a:lstStyle/>
          <a:p>
            <a:pPr algn="r"/>
            <a:r>
              <a:rPr lang="en-US" sz="1400" dirty="0" smtClean="0">
                <a:latin typeface="Arial" pitchFamily="34" charset="0"/>
                <a:cs typeface="Arial" pitchFamily="34" charset="0"/>
              </a:rPr>
              <a:t>Fork</a:t>
            </a:r>
          </a:p>
          <a:p>
            <a:pPr algn="r"/>
            <a:r>
              <a:rPr lang="en-US" sz="1400" dirty="0" smtClean="0">
                <a:latin typeface="Arial" pitchFamily="34" charset="0"/>
                <a:cs typeface="Arial" pitchFamily="34" charset="0"/>
              </a:rPr>
              <a:t>(reset lever)</a:t>
            </a:r>
            <a:endParaRPr lang="en-US" sz="1400" dirty="0">
              <a:latin typeface="Arial" pitchFamily="34" charset="0"/>
              <a:cs typeface="Arial" pitchFamily="34" charset="0"/>
            </a:endParaRPr>
          </a:p>
        </p:txBody>
      </p:sp>
      <p:cxnSp>
        <p:nvCxnSpPr>
          <p:cNvPr id="22" name="Straight Connector 21"/>
          <p:cNvCxnSpPr>
            <a:stCxn id="19" idx="3"/>
          </p:cNvCxnSpPr>
          <p:nvPr/>
        </p:nvCxnSpPr>
        <p:spPr>
          <a:xfrm>
            <a:off x="2051934" y="2743469"/>
            <a:ext cx="899673" cy="308874"/>
          </a:xfrm>
          <a:prstGeom prst="line">
            <a:avLst/>
          </a:prstGeom>
          <a:ln w="127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20" idx="3"/>
          </p:cNvCxnSpPr>
          <p:nvPr/>
        </p:nvCxnSpPr>
        <p:spPr>
          <a:xfrm flipV="1">
            <a:off x="2203156" y="3116275"/>
            <a:ext cx="883858" cy="88052"/>
          </a:xfrm>
          <a:prstGeom prst="line">
            <a:avLst/>
          </a:prstGeom>
          <a:ln w="127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21" idx="3"/>
          </p:cNvCxnSpPr>
          <p:nvPr/>
        </p:nvCxnSpPr>
        <p:spPr>
          <a:xfrm flipV="1">
            <a:off x="2226348" y="3303917"/>
            <a:ext cx="827403" cy="583961"/>
          </a:xfrm>
          <a:prstGeom prst="line">
            <a:avLst/>
          </a:prstGeom>
          <a:ln w="127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5" name="Group 54"/>
          <p:cNvGrpSpPr/>
          <p:nvPr/>
        </p:nvGrpSpPr>
        <p:grpSpPr>
          <a:xfrm>
            <a:off x="5029200" y="2103120"/>
            <a:ext cx="1886038" cy="3067075"/>
            <a:chOff x="5029200" y="2103120"/>
            <a:chExt cx="1886038" cy="3067075"/>
          </a:xfrm>
        </p:grpSpPr>
        <p:pic>
          <p:nvPicPr>
            <p:cNvPr id="16" name="Picture 15" descr="trip_flag_2.cgm"/>
            <p:cNvPicPr>
              <a:picLocks noChangeAspect="1"/>
            </p:cNvPicPr>
            <p:nvPr/>
          </p:nvPicPr>
          <p:blipFill>
            <a:blip r:embed="rId3" cstate="print"/>
            <a:srcRect l="39687" t="17344" r="39687" b="28907"/>
            <a:stretch>
              <a:fillRect/>
            </a:stretch>
          </p:blipFill>
          <p:spPr>
            <a:xfrm>
              <a:off x="5029200" y="2103120"/>
              <a:ext cx="1886038" cy="3067075"/>
            </a:xfrm>
            <a:prstGeom prst="rect">
              <a:avLst/>
            </a:prstGeom>
          </p:spPr>
        </p:pic>
        <p:sp>
          <p:nvSpPr>
            <p:cNvPr id="31" name="Rectangle 30"/>
            <p:cNvSpPr/>
            <p:nvPr/>
          </p:nvSpPr>
          <p:spPr>
            <a:xfrm>
              <a:off x="5797296" y="2404872"/>
              <a:ext cx="338328" cy="628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1569109" y="1312872"/>
            <a:ext cx="532518" cy="307777"/>
          </a:xfrm>
          <a:prstGeom prst="rect">
            <a:avLst/>
          </a:prstGeom>
          <a:noFill/>
        </p:spPr>
        <p:txBody>
          <a:bodyPr wrap="none" rtlCol="0">
            <a:spAutoFit/>
          </a:bodyPr>
          <a:lstStyle/>
          <a:p>
            <a:r>
              <a:rPr lang="en-US" sz="1400" dirty="0" smtClean="0">
                <a:latin typeface="Arial" pitchFamily="34" charset="0"/>
                <a:cs typeface="Arial" pitchFamily="34" charset="0"/>
              </a:rPr>
              <a:t>Flag</a:t>
            </a:r>
            <a:endParaRPr lang="en-US" sz="1400" dirty="0">
              <a:latin typeface="Arial" pitchFamily="34" charset="0"/>
              <a:cs typeface="Arial" pitchFamily="34" charset="0"/>
            </a:endParaRPr>
          </a:p>
        </p:txBody>
      </p:sp>
      <p:cxnSp>
        <p:nvCxnSpPr>
          <p:cNvPr id="36" name="Straight Connector 35"/>
          <p:cNvCxnSpPr>
            <a:stCxn id="35" idx="3"/>
          </p:cNvCxnSpPr>
          <p:nvPr/>
        </p:nvCxnSpPr>
        <p:spPr>
          <a:xfrm>
            <a:off x="2101627" y="1466761"/>
            <a:ext cx="927617" cy="188103"/>
          </a:xfrm>
          <a:prstGeom prst="line">
            <a:avLst/>
          </a:prstGeom>
          <a:ln w="127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7055510" y="1916721"/>
            <a:ext cx="532518" cy="307777"/>
          </a:xfrm>
          <a:prstGeom prst="rect">
            <a:avLst/>
          </a:prstGeom>
          <a:noFill/>
        </p:spPr>
        <p:txBody>
          <a:bodyPr wrap="none" rtlCol="0">
            <a:spAutoFit/>
          </a:bodyPr>
          <a:lstStyle/>
          <a:p>
            <a:r>
              <a:rPr lang="en-US" sz="1400" dirty="0" smtClean="0">
                <a:latin typeface="Arial" pitchFamily="34" charset="0"/>
                <a:cs typeface="Arial" pitchFamily="34" charset="0"/>
              </a:rPr>
              <a:t>Flag</a:t>
            </a:r>
            <a:endParaRPr lang="en-US" sz="1400" dirty="0">
              <a:latin typeface="Arial" pitchFamily="34" charset="0"/>
              <a:cs typeface="Arial" pitchFamily="34" charset="0"/>
            </a:endParaRPr>
          </a:p>
        </p:txBody>
      </p:sp>
      <p:cxnSp>
        <p:nvCxnSpPr>
          <p:cNvPr id="39" name="Straight Connector 38"/>
          <p:cNvCxnSpPr>
            <a:stCxn id="38" idx="1"/>
            <a:endCxn id="31" idx="3"/>
          </p:cNvCxnSpPr>
          <p:nvPr/>
        </p:nvCxnSpPr>
        <p:spPr>
          <a:xfrm rot="10800000" flipV="1">
            <a:off x="6135624" y="2070609"/>
            <a:ext cx="919886" cy="365663"/>
          </a:xfrm>
          <a:prstGeom prst="line">
            <a:avLst/>
          </a:prstGeom>
          <a:ln w="127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150400" y="2417053"/>
            <a:ext cx="801823" cy="307777"/>
          </a:xfrm>
          <a:prstGeom prst="rect">
            <a:avLst/>
          </a:prstGeom>
          <a:noFill/>
        </p:spPr>
        <p:txBody>
          <a:bodyPr wrap="none" rtlCol="0">
            <a:spAutoFit/>
          </a:bodyPr>
          <a:lstStyle/>
          <a:p>
            <a:r>
              <a:rPr lang="en-US" sz="1400" dirty="0" smtClean="0">
                <a:latin typeface="Arial" pitchFamily="34" charset="0"/>
                <a:cs typeface="Arial" pitchFamily="34" charset="0"/>
              </a:rPr>
              <a:t>Plunger</a:t>
            </a:r>
            <a:endParaRPr lang="en-US" sz="1400" dirty="0">
              <a:latin typeface="Arial" pitchFamily="34" charset="0"/>
              <a:cs typeface="Arial" pitchFamily="34" charset="0"/>
            </a:endParaRPr>
          </a:p>
        </p:txBody>
      </p:sp>
      <p:sp>
        <p:nvSpPr>
          <p:cNvPr id="44" name="TextBox 43"/>
          <p:cNvSpPr txBox="1"/>
          <p:nvPr/>
        </p:nvSpPr>
        <p:spPr>
          <a:xfrm>
            <a:off x="7219411" y="3926675"/>
            <a:ext cx="1090363" cy="307777"/>
          </a:xfrm>
          <a:prstGeom prst="rect">
            <a:avLst/>
          </a:prstGeom>
          <a:noFill/>
        </p:spPr>
        <p:txBody>
          <a:bodyPr wrap="none" rtlCol="0">
            <a:spAutoFit/>
          </a:bodyPr>
          <a:lstStyle/>
          <a:p>
            <a:r>
              <a:rPr lang="en-US" sz="1400" dirty="0" smtClean="0">
                <a:latin typeface="Arial" pitchFamily="34" charset="0"/>
                <a:cs typeface="Arial" pitchFamily="34" charset="0"/>
              </a:rPr>
              <a:t>Reset lever</a:t>
            </a:r>
            <a:endParaRPr lang="en-US" sz="1400" dirty="0">
              <a:latin typeface="Arial" pitchFamily="34" charset="0"/>
              <a:cs typeface="Arial" pitchFamily="34" charset="0"/>
            </a:endParaRPr>
          </a:p>
        </p:txBody>
      </p:sp>
      <p:sp>
        <p:nvSpPr>
          <p:cNvPr id="45" name="TextBox 44"/>
          <p:cNvSpPr txBox="1"/>
          <p:nvPr/>
        </p:nvSpPr>
        <p:spPr>
          <a:xfrm>
            <a:off x="7202158" y="3227935"/>
            <a:ext cx="1377300" cy="523220"/>
          </a:xfrm>
          <a:prstGeom prst="rect">
            <a:avLst/>
          </a:prstGeom>
          <a:noFill/>
        </p:spPr>
        <p:txBody>
          <a:bodyPr wrap="none" rtlCol="0">
            <a:spAutoFit/>
          </a:bodyPr>
          <a:lstStyle/>
          <a:p>
            <a:r>
              <a:rPr lang="en-US" sz="1400" dirty="0" smtClean="0">
                <a:latin typeface="Arial" pitchFamily="34" charset="0"/>
                <a:cs typeface="Arial" pitchFamily="34" charset="0"/>
              </a:rPr>
              <a:t>Latch</a:t>
            </a:r>
          </a:p>
          <a:p>
            <a:r>
              <a:rPr lang="en-US" sz="1400" dirty="0" smtClean="0">
                <a:latin typeface="Arial" pitchFamily="34" charset="0"/>
                <a:cs typeface="Arial" pitchFamily="34" charset="0"/>
              </a:rPr>
              <a:t>(spring loaded)</a:t>
            </a:r>
            <a:endParaRPr lang="en-US" sz="1400" dirty="0">
              <a:latin typeface="Arial" pitchFamily="34" charset="0"/>
              <a:cs typeface="Arial" pitchFamily="34" charset="0"/>
            </a:endParaRPr>
          </a:p>
        </p:txBody>
      </p:sp>
      <p:cxnSp>
        <p:nvCxnSpPr>
          <p:cNvPr id="46" name="Straight Connector 45"/>
          <p:cNvCxnSpPr>
            <a:stCxn id="44" idx="1"/>
          </p:cNvCxnSpPr>
          <p:nvPr/>
        </p:nvCxnSpPr>
        <p:spPr>
          <a:xfrm rot="10800000">
            <a:off x="6162021" y="3884318"/>
            <a:ext cx="1057390" cy="196246"/>
          </a:xfrm>
          <a:prstGeom prst="line">
            <a:avLst/>
          </a:prstGeom>
          <a:ln w="127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45" idx="1"/>
          </p:cNvCxnSpPr>
          <p:nvPr/>
        </p:nvCxnSpPr>
        <p:spPr>
          <a:xfrm rot="10800000">
            <a:off x="6323162" y="3459209"/>
            <a:ext cx="878996" cy="30337"/>
          </a:xfrm>
          <a:prstGeom prst="line">
            <a:avLst/>
          </a:prstGeom>
          <a:ln w="127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43" idx="1"/>
          </p:cNvCxnSpPr>
          <p:nvPr/>
        </p:nvCxnSpPr>
        <p:spPr>
          <a:xfrm rot="10800000" flipV="1">
            <a:off x="6124756" y="2570942"/>
            <a:ext cx="1025645" cy="396544"/>
          </a:xfrm>
          <a:prstGeom prst="line">
            <a:avLst/>
          </a:prstGeom>
          <a:ln w="127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276729" y="4754880"/>
            <a:ext cx="2252604" cy="1384995"/>
          </a:xfrm>
          <a:prstGeom prst="rect">
            <a:avLst/>
          </a:prstGeom>
          <a:noFill/>
        </p:spPr>
        <p:txBody>
          <a:bodyPr wrap="none" rtlCol="0">
            <a:spAutoFit/>
          </a:bodyPr>
          <a:lstStyle/>
          <a:p>
            <a:pPr algn="r"/>
            <a:r>
              <a:rPr lang="en-US" sz="1400" dirty="0" smtClean="0">
                <a:latin typeface="Arial" pitchFamily="34" charset="0"/>
                <a:cs typeface="Arial" pitchFamily="34" charset="0"/>
              </a:rPr>
              <a:t>Latch type</a:t>
            </a:r>
          </a:p>
          <a:p>
            <a:pPr algn="r"/>
            <a:endParaRPr lang="en-US" sz="1400" dirty="0" smtClean="0">
              <a:latin typeface="Arial" pitchFamily="34" charset="0"/>
              <a:cs typeface="Arial" pitchFamily="34" charset="0"/>
            </a:endParaRPr>
          </a:p>
          <a:p>
            <a:pPr algn="r"/>
            <a:r>
              <a:rPr lang="en-US" sz="1400" dirty="0" smtClean="0">
                <a:latin typeface="Arial" pitchFamily="34" charset="0"/>
                <a:cs typeface="Arial" pitchFamily="34" charset="0"/>
              </a:rPr>
              <a:t>Spring extend:</a:t>
            </a:r>
          </a:p>
          <a:p>
            <a:pPr algn="r"/>
            <a:r>
              <a:rPr lang="en-US" sz="1400" dirty="0" smtClean="0">
                <a:latin typeface="Arial" pitchFamily="34" charset="0"/>
                <a:cs typeface="Arial" pitchFamily="34" charset="0"/>
              </a:rPr>
              <a:t>Requires two operations</a:t>
            </a:r>
          </a:p>
          <a:p>
            <a:pPr algn="r"/>
            <a:r>
              <a:rPr lang="en-US" sz="1400" dirty="0" smtClean="0">
                <a:latin typeface="Arial" pitchFamily="34" charset="0"/>
                <a:cs typeface="Arial" pitchFamily="34" charset="0"/>
              </a:rPr>
              <a:t>1 to reset the brake and </a:t>
            </a:r>
          </a:p>
          <a:p>
            <a:pPr algn="r"/>
            <a:r>
              <a:rPr lang="en-US" sz="1400" dirty="0" smtClean="0">
                <a:latin typeface="Arial" pitchFamily="34" charset="0"/>
                <a:cs typeface="Arial" pitchFamily="34" charset="0"/>
              </a:rPr>
              <a:t>1 to reset the trip indicator</a:t>
            </a:r>
            <a:endParaRPr lang="en-US" sz="1400" dirty="0">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Torque Limiter Overview</a:t>
            </a:r>
            <a:endParaRPr lang="en-US" dirty="0"/>
          </a:p>
        </p:txBody>
      </p:sp>
      <p:graphicFrame>
        <p:nvGraphicFramePr>
          <p:cNvPr id="5" name="Object 4"/>
          <p:cNvGraphicFramePr>
            <a:graphicFrameLocks noChangeAspect="1"/>
          </p:cNvGraphicFramePr>
          <p:nvPr/>
        </p:nvGraphicFramePr>
        <p:xfrm>
          <a:off x="3810000" y="2667000"/>
          <a:ext cx="1524000" cy="1524000"/>
        </p:xfrm>
        <a:graphic>
          <a:graphicData uri="http://schemas.openxmlformats.org/presentationml/2006/ole">
            <p:oleObj spid="_x0000_s1026" name="Bitmap Image" r:id="rId3" imgW="1523810" imgH="1523810" progId="PBrush">
              <p:embed/>
            </p:oleObj>
          </a:graphicData>
        </a:graphic>
      </p:graphicFrame>
      <p:pic>
        <p:nvPicPr>
          <p:cNvPr id="6" name="Picture 5" descr="TL_ISO.jpg"/>
          <p:cNvPicPr>
            <a:picLocks noChangeAspect="1"/>
          </p:cNvPicPr>
          <p:nvPr/>
        </p:nvPicPr>
        <p:blipFill>
          <a:blip r:embed="rId4" cstate="print"/>
          <a:stretch>
            <a:fillRect/>
          </a:stretch>
        </p:blipFill>
        <p:spPr>
          <a:xfrm>
            <a:off x="1337664" y="1255776"/>
            <a:ext cx="6648095" cy="4460474"/>
          </a:xfrm>
          <a:prstGeom prst="rect">
            <a:avLst/>
          </a:prstGeom>
        </p:spPr>
      </p:pic>
    </p:spTree>
  </p:cSld>
  <p:clrMapOvr>
    <a:masterClrMapping/>
  </p:clrMapOvr>
</p:sld>
</file>

<file path=ppt/theme/theme1.xml><?xml version="1.0" encoding="utf-8"?>
<a:theme xmlns:a="http://schemas.openxmlformats.org/drawingml/2006/main" name="1_2007 Customer presentation-Commercial-With Disclosure">
  <a:themeElements>
    <a:clrScheme name="1_2007 Customer presentation-Commercial-With Disclosure 1">
      <a:dk1>
        <a:srgbClr val="000000"/>
      </a:dk1>
      <a:lt1>
        <a:srgbClr val="FFFFFF"/>
      </a:lt1>
      <a:dk2>
        <a:srgbClr val="070C3C"/>
      </a:dk2>
      <a:lt2>
        <a:srgbClr val="999999"/>
      </a:lt2>
      <a:accent1>
        <a:srgbClr val="8C7B70"/>
      </a:accent1>
      <a:accent2>
        <a:srgbClr val="00A3F0"/>
      </a:accent2>
      <a:accent3>
        <a:srgbClr val="FFFFFF"/>
      </a:accent3>
      <a:accent4>
        <a:srgbClr val="000000"/>
      </a:accent4>
      <a:accent5>
        <a:srgbClr val="C5BFBB"/>
      </a:accent5>
      <a:accent6>
        <a:srgbClr val="0093D9"/>
      </a:accent6>
      <a:hlink>
        <a:srgbClr val="FF660F"/>
      </a:hlink>
      <a:folHlink>
        <a:srgbClr val="007070"/>
      </a:folHlink>
    </a:clrScheme>
    <a:fontScheme name="1_2007 Customer presentation-Commercial-With Disclosur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rgbClr val="00FF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pitchFamily="18" charset="0"/>
          </a:defRPr>
        </a:defPPr>
      </a:lstStyle>
    </a:lnDef>
  </a:objectDefaults>
  <a:extraClrSchemeLst>
    <a:extraClrScheme>
      <a:clrScheme name="1_2007 Customer presentation-Commercial-With Disclosure 1">
        <a:dk1>
          <a:srgbClr val="000000"/>
        </a:dk1>
        <a:lt1>
          <a:srgbClr val="FFFFFF"/>
        </a:lt1>
        <a:dk2>
          <a:srgbClr val="070C3C"/>
        </a:dk2>
        <a:lt2>
          <a:srgbClr val="999999"/>
        </a:lt2>
        <a:accent1>
          <a:srgbClr val="8C7B70"/>
        </a:accent1>
        <a:accent2>
          <a:srgbClr val="00A3F0"/>
        </a:accent2>
        <a:accent3>
          <a:srgbClr val="FFFFFF"/>
        </a:accent3>
        <a:accent4>
          <a:srgbClr val="000000"/>
        </a:accent4>
        <a:accent5>
          <a:srgbClr val="C5BFBB"/>
        </a:accent5>
        <a:accent6>
          <a:srgbClr val="0093D9"/>
        </a:accent6>
        <a:hlink>
          <a:srgbClr val="FF660F"/>
        </a:hlink>
        <a:folHlink>
          <a:srgbClr val="00707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81BC1236EB50449060414CE876A5FE" ma:contentTypeVersion="0" ma:contentTypeDescription="Create a new document." ma:contentTypeScope="" ma:versionID="fc8722cd722debed83b6437b1274102e">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6BC924A1-628D-46C1-8E7D-12BD4CE07B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C2C5A0A-D990-4E15-9055-78CCB2CC93A8}">
  <ds:schemaRefs>
    <ds:schemaRef ds:uri="http://schemas.microsoft.com/sharepoint/v3/contenttype/forms"/>
  </ds:schemaRefs>
</ds:datastoreItem>
</file>

<file path=customXml/itemProps3.xml><?xml version="1.0" encoding="utf-8"?>
<ds:datastoreItem xmlns:ds="http://schemas.openxmlformats.org/officeDocument/2006/customXml" ds:itemID="{A4BC9FFC-7F31-40AC-986A-3CE9D410010A}">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19360</TotalTime>
  <Words>559</Words>
  <Application>Microsoft Office PowerPoint</Application>
  <PresentationFormat>On-screen Show (4:3)</PresentationFormat>
  <Paragraphs>186</Paragraphs>
  <Slides>18</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0" baseType="lpstr">
      <vt:lpstr>1_2007 Customer presentation-Commercial-With Disclosure</vt:lpstr>
      <vt:lpstr>Bitmap Image</vt:lpstr>
      <vt:lpstr>Current Configuration Concerns</vt:lpstr>
      <vt:lpstr>Config w/ O-brake and T-brake w/ CTS</vt:lpstr>
      <vt:lpstr>Overspeed Brake Overview</vt:lpstr>
      <vt:lpstr>LRU and ATP Sub-Assemblies</vt:lpstr>
      <vt:lpstr>Parts Affected</vt:lpstr>
      <vt:lpstr>Brake Functionality</vt:lpstr>
      <vt:lpstr>Legacy Brake Trip Indication</vt:lpstr>
      <vt:lpstr>Working in Progress Mechanic Trip Flag</vt:lpstr>
      <vt:lpstr>Torque Limiter Overview</vt:lpstr>
      <vt:lpstr>Torque Limiter X-Section</vt:lpstr>
      <vt:lpstr>Compliant Toque Shaft Overview</vt:lpstr>
      <vt:lpstr>CTS Schematic</vt:lpstr>
      <vt:lpstr>Alt Configuration w/ Overspeed Brake w/ Fuse</vt:lpstr>
      <vt:lpstr>Shear Element Overview </vt:lpstr>
      <vt:lpstr>Shear Element Configuration</vt:lpstr>
      <vt:lpstr>Load &amp; Efficiency Summary</vt:lpstr>
      <vt:lpstr>Interface and Installation</vt:lpstr>
      <vt:lpstr>Reliability</vt:lpstr>
    </vt:vector>
  </TitlesOfParts>
  <Company>Parker Hannifin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Preliminary</dc:title>
  <dc:creator>John Brashears</dc:creator>
  <cp:lastModifiedBy>David Edwards</cp:lastModifiedBy>
  <cp:revision>999</cp:revision>
  <dcterms:created xsi:type="dcterms:W3CDTF">2008-12-17T17:54:31Z</dcterms:created>
  <dcterms:modified xsi:type="dcterms:W3CDTF">2010-06-26T22:37:30Z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bstract">
    <vt:lpwstr>Combined input from CHRIS/STUART/JOHN/BRIAN</vt:lpwstr>
  </property>
  <property fmtid="{D5CDD505-2E9C-101B-9397-08002B2CF9AE}" pid="3" name="SP Load date">
    <vt:lpwstr>2009-02-10T00:00:00Z</vt:lpwstr>
  </property>
  <property fmtid="{D5CDD505-2E9C-101B-9397-08002B2CF9AE}" pid="4" name="ContentType">
    <vt:lpwstr>Document</vt:lpwstr>
  </property>
  <property fmtid="{D5CDD505-2E9C-101B-9397-08002B2CF9AE}" pid="5" name="Addfile">
    <vt:lpwstr/>
  </property>
</Properties>
</file>